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3"/>
  </p:notesMasterIdLst>
  <p:sldIdLst>
    <p:sldId id="256" r:id="rId2"/>
    <p:sldId id="295" r:id="rId3"/>
    <p:sldId id="296" r:id="rId4"/>
    <p:sldId id="297" r:id="rId5"/>
    <p:sldId id="298" r:id="rId6"/>
    <p:sldId id="309" r:id="rId7"/>
    <p:sldId id="299" r:id="rId8"/>
    <p:sldId id="300" r:id="rId9"/>
    <p:sldId id="301" r:id="rId10"/>
    <p:sldId id="302" r:id="rId11"/>
    <p:sldId id="303" r:id="rId12"/>
    <p:sldId id="257" r:id="rId13"/>
    <p:sldId id="283" r:id="rId14"/>
    <p:sldId id="284" r:id="rId15"/>
    <p:sldId id="286" r:id="rId16"/>
    <p:sldId id="310" r:id="rId17"/>
    <p:sldId id="304" r:id="rId18"/>
    <p:sldId id="311" r:id="rId19"/>
    <p:sldId id="258" r:id="rId20"/>
    <p:sldId id="261" r:id="rId21"/>
    <p:sldId id="264" r:id="rId22"/>
    <p:sldId id="267" r:id="rId23"/>
    <p:sldId id="269" r:id="rId24"/>
    <p:sldId id="271" r:id="rId25"/>
    <p:sldId id="273" r:id="rId26"/>
    <p:sldId id="275" r:id="rId27"/>
    <p:sldId id="305" r:id="rId28"/>
    <p:sldId id="306" r:id="rId29"/>
    <p:sldId id="279" r:id="rId30"/>
    <p:sldId id="282" r:id="rId31"/>
    <p:sldId id="307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16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Kolumn2</c:v>
                </c:pt>
              </c:strCache>
            </c:strRef>
          </c:tx>
          <c:explosion val="2"/>
          <c:dPt>
            <c:idx val="0"/>
            <c:bubble3D val="0"/>
            <c:explosion val="16"/>
            <c:spPr>
              <a:solidFill>
                <a:srgbClr val="CC4A4A"/>
              </a:solidFill>
            </c:spPr>
            <c:extLst>
              <c:ext xmlns:c16="http://schemas.microsoft.com/office/drawing/2014/chart" uri="{C3380CC4-5D6E-409C-BE32-E72D297353CC}">
                <c16:uniqueId val="{00000001-20EB-4148-B081-EFBECE33FA6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20EB-4148-B081-EFBECE33FA6A}"/>
              </c:ext>
            </c:extLst>
          </c:dPt>
          <c:cat>
            <c:numRef>
              <c:f>Blad1!$A$2:$A$5</c:f>
              <c:numCache>
                <c:formatCode>General</c:formatCode>
                <c:ptCount val="4"/>
              </c:numCache>
            </c:numRef>
          </c:cat>
          <c:val>
            <c:numRef>
              <c:f>Blad1!$B$2:$B$5</c:f>
              <c:numCache>
                <c:formatCode>General</c:formatCode>
                <c:ptCount val="4"/>
                <c:pt idx="0">
                  <c:v>20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0EB-4148-B081-EFBECE33FA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image" Target="../media/image52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image" Target="../media/image5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6F433-9FBB-4ABF-8DC0-F688DA9E504F}" type="datetimeFigureOut">
              <a:rPr lang="de-DE" smtClean="0"/>
              <a:t>06.12.2020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7C933-2F54-4F22-8A63-9D63AD5A6F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3735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E14684-C1ED-4E12-A810-5905492438CB}" type="slidenum">
              <a:rPr lang="de-DE" altLang="en-US" smtClean="0"/>
              <a:pPr>
                <a:defRPr/>
              </a:pPr>
              <a:t>6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437200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de-DE" sz="1000"/>
              <a:t>*</a:t>
            </a:r>
            <a:endParaRPr lang="en-US" altLang="de-DE" sz="1200" i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de-DE" sz="1000"/>
              <a:t>16.07.96</a:t>
            </a:r>
            <a:endParaRPr lang="en-US" altLang="de-DE" sz="1200" i="0"/>
          </a:p>
        </p:txBody>
      </p:sp>
      <p:sp>
        <p:nvSpPr>
          <p:cNvPr id="327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de-DE" sz="1000"/>
              <a:t>*</a:t>
            </a:r>
            <a:endParaRPr lang="en-US" altLang="de-DE" sz="1200" i="0"/>
          </a:p>
        </p:txBody>
      </p:sp>
      <p:sp>
        <p:nvSpPr>
          <p:cNvPr id="327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de-DE" sz="1000"/>
              <a:t>##</a:t>
            </a:r>
            <a:endParaRPr lang="en-US" altLang="de-DE" sz="1200" i="0"/>
          </a:p>
        </p:txBody>
      </p:sp>
      <p:sp>
        <p:nvSpPr>
          <p:cNvPr id="327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279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de-DE" sz="1000"/>
              <a:t>*</a:t>
            </a:r>
            <a:endParaRPr lang="en-US" altLang="de-DE" sz="1200" i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de-DE" sz="1000"/>
              <a:t>16.07.96</a:t>
            </a:r>
            <a:endParaRPr lang="en-US" altLang="de-DE" sz="1200" i="0"/>
          </a:p>
        </p:txBody>
      </p:sp>
      <p:sp>
        <p:nvSpPr>
          <p:cNvPr id="337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de-DE" sz="1000"/>
              <a:t>*</a:t>
            </a:r>
            <a:endParaRPr lang="en-US" altLang="de-DE" sz="1200" i="0"/>
          </a:p>
        </p:txBody>
      </p:sp>
      <p:sp>
        <p:nvSpPr>
          <p:cNvPr id="337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de-DE" sz="1000"/>
              <a:t>##</a:t>
            </a:r>
            <a:endParaRPr lang="en-US" altLang="de-DE" sz="1200" i="0"/>
          </a:p>
        </p:txBody>
      </p:sp>
      <p:sp>
        <p:nvSpPr>
          <p:cNvPr id="337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814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de-DE" sz="1000"/>
              <a:t>*</a:t>
            </a:r>
            <a:endParaRPr lang="en-US" altLang="de-DE" sz="1200" i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de-DE" sz="1000"/>
              <a:t>16.07.96</a:t>
            </a:r>
            <a:endParaRPr lang="en-US" altLang="de-DE" sz="1200" i="0"/>
          </a:p>
        </p:txBody>
      </p:sp>
      <p:sp>
        <p:nvSpPr>
          <p:cNvPr id="348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de-DE" sz="1000"/>
              <a:t>*</a:t>
            </a:r>
            <a:endParaRPr lang="en-US" altLang="de-DE" sz="1200" i="0"/>
          </a:p>
        </p:txBody>
      </p:sp>
      <p:sp>
        <p:nvSpPr>
          <p:cNvPr id="348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de-DE" sz="1000"/>
              <a:t>##</a:t>
            </a:r>
            <a:endParaRPr lang="en-US" altLang="de-DE" sz="1200" i="0"/>
          </a:p>
        </p:txBody>
      </p:sp>
      <p:sp>
        <p:nvSpPr>
          <p:cNvPr id="348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844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de-DE" sz="1000"/>
              <a:t>*</a:t>
            </a:r>
            <a:endParaRPr lang="en-US" altLang="de-DE" sz="1200" i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de-DE" sz="1000"/>
              <a:t>16.07.96</a:t>
            </a:r>
            <a:endParaRPr lang="en-US" altLang="de-DE" sz="1200" i="0"/>
          </a:p>
        </p:txBody>
      </p:sp>
      <p:sp>
        <p:nvSpPr>
          <p:cNvPr id="358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de-DE" sz="1000"/>
              <a:t>*</a:t>
            </a:r>
            <a:endParaRPr lang="en-US" altLang="de-DE" sz="1200" i="0"/>
          </a:p>
        </p:txBody>
      </p:sp>
      <p:sp>
        <p:nvSpPr>
          <p:cNvPr id="358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de-DE" sz="1000"/>
              <a:t>##</a:t>
            </a:r>
            <a:endParaRPr lang="en-US" altLang="de-DE" sz="1200" i="0"/>
          </a:p>
        </p:txBody>
      </p:sp>
      <p:sp>
        <p:nvSpPr>
          <p:cNvPr id="358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11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4EF4D0C-4A3B-46D1-8544-4FA447EBB9B2}" type="slidenum">
              <a:rPr lang="de-DE" altLang="de-DE" sz="1000" smtClean="0"/>
              <a:pPr/>
              <a:t>11</a:t>
            </a:fld>
            <a:endParaRPr lang="de-DE" altLang="de-DE" sz="10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287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Guanfacin wirkt als selektiver alpha</a:t>
            </a:r>
            <a:r>
              <a:rPr lang="de-DE" sz="1200" kern="1200" baseline="-250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2A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-Agonist. Es wird davon ausgegangen, dass Guanfacin die postsynaptischen alpha</a:t>
            </a:r>
            <a:r>
              <a:rPr lang="de-DE" sz="1200" kern="1200" baseline="-250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2A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-Adrenozeptoren aktiviert. Dies führt zu einer Senkung der lokalen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cAMP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-Konzentration und zum Schließen offener Ionenkanäle (HCN-Kanäle). Hierdurch verbessert sich die Signalübertragung im präfrontalen Cortex (1).</a:t>
            </a:r>
            <a:endParaRPr lang="de-DE" sz="1200" kern="1200" baseline="30000" dirty="0">
              <a:solidFill>
                <a:schemeClr val="tx1"/>
              </a:solidFill>
              <a:effectLst/>
              <a:latin typeface="+mn-lt"/>
              <a:ea typeface="MS PGothic" pitchFamily="34" charset="-128"/>
              <a:cs typeface="MS PGothic" charset="0"/>
            </a:endParaRPr>
          </a:p>
          <a:p>
            <a:pPr lvl="0"/>
            <a:endParaRPr lang="de-DE" sz="1200" kern="1200" dirty="0">
              <a:solidFill>
                <a:schemeClr val="tx1"/>
              </a:solidFill>
              <a:effectLst/>
              <a:latin typeface="+mn-lt"/>
              <a:ea typeface="MS PGothic" pitchFamily="34" charset="-128"/>
              <a:cs typeface="MS PGothic" charset="0"/>
            </a:endParaRP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Stimulanzien und Atomoxetin entfalten ihre Effekte hingegen vorwiegend präsynaptisch. Sie wirken primär im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dopaminergen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 bzw.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noradrenergen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 System und bewirken dort eine erhöhte Konzentration von Dopamin und/oder Noradrenalin im synaptischen Spalt 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(2).</a:t>
            </a:r>
          </a:p>
          <a:p>
            <a:pPr lvl="0"/>
            <a:endParaRPr lang="de-DE" sz="1200" kern="1200" baseline="0" dirty="0">
              <a:solidFill>
                <a:schemeClr val="tx1"/>
              </a:solidFill>
              <a:effectLst/>
              <a:latin typeface="+mn-lt"/>
              <a:ea typeface="MS PGothic" pitchFamily="34" charset="-128"/>
              <a:cs typeface="MS PGothic" charset="0"/>
            </a:endParaRPr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200" u="sng" kern="1200" baseline="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Methylphenidat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 (MPH) hemmt die Wiederaufnahme von Dopamin und Noradrenalin in das präsynaptische Neuron.</a:t>
            </a:r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200" u="sng" kern="1200" baseline="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Amfetamin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 (AMF) hat eine dualen Wirkansatz: Es 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MS PGothic" pitchFamily="34" charset="-128"/>
                <a:cs typeface="MS PGothic" charset="0"/>
              </a:rPr>
              <a:t>hemmt die Wiederaufnahme von Dopamin und Noradrenalin in das präsynaptische Neuron und sorgt zudem für eine verstärkte Ausschüttung von Monoaminen in den synaptischen Spalt.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u="sng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MS PGothic" pitchFamily="34" charset="-128"/>
                <a:cs typeface="MS PGothic" charset="0"/>
              </a:rPr>
              <a:t>Atomoxetin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MS PGothic" pitchFamily="34" charset="-128"/>
                <a:cs typeface="MS PGothic" charset="0"/>
              </a:rPr>
              <a:t> (ATX) wirkt als selektiver </a:t>
            </a:r>
            <a:r>
              <a:rPr lang="de-DE" sz="1200" kern="1200" baseline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MS PGothic" pitchFamily="34" charset="-128"/>
                <a:cs typeface="MS PGothic" charset="0"/>
              </a:rPr>
              <a:t>Wiederaufnahmehemmer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MS PGothic" pitchFamily="34" charset="-128"/>
                <a:cs typeface="MS PGothic" charset="0"/>
              </a:rPr>
              <a:t> von Noradrenalin.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MS PGothic" pitchFamily="34" charset="-128"/>
              <a:cs typeface="MS PGothic" charset="0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MS PGothic" pitchFamily="34" charset="-128"/>
              <a:cs typeface="MS PGothic" charset="0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1. Wang M, et al.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Cell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2007; 129: 397–410.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2. Clement HW, Schulz E.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Pharm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 Unserer Zeit 2011 Nov; 40 (6): 503–9.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3. Steinhausen HC et al. Handbuch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 ADHS, 2010, 293 ff.</a:t>
            </a:r>
          </a:p>
          <a:p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4.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MS PGothic" pitchFamily="34" charset="-128"/>
                <a:cs typeface="MS PGothic" charset="0"/>
              </a:rPr>
              <a:t>Steinhausen HC et al. Handbuch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MS PGothic" pitchFamily="34" charset="-128"/>
                <a:cs typeface="MS PGothic" charset="0"/>
              </a:rPr>
              <a:t> ADHS, 2010, 309 ff.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MS PGothic" pitchFamily="34" charset="-128"/>
              <a:cs typeface="MS PGothic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18F74-BC06-4F90-845E-616F55924156}" type="slidenum">
              <a:rPr lang="en-US" altLang="en-US" smtClean="0"/>
              <a:pPr/>
              <a:t>17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162686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Guanfacin wirkt als selektiver alpha</a:t>
            </a:r>
            <a:r>
              <a:rPr lang="de-DE" sz="1200" kern="1200" baseline="-250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2A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-Agonist. Es wird davon ausgegangen, dass Guanfacin die postsynaptischen alpha</a:t>
            </a:r>
            <a:r>
              <a:rPr lang="de-DE" sz="1200" kern="1200" baseline="-250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2A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-Adrenozeptoren aktiviert. Dies führt zu einer Senkung der lokalen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cAMP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-Konzentration und zum Schließen offener Ionenkanäle (HCN-Kanäle). Hierdurch verbessert sich die Signalübertragung im präfrontalen Cortex (1).</a:t>
            </a:r>
            <a:endParaRPr lang="de-DE" sz="1200" kern="1200" baseline="30000" dirty="0">
              <a:solidFill>
                <a:schemeClr val="tx1"/>
              </a:solidFill>
              <a:effectLst/>
              <a:latin typeface="+mn-lt"/>
              <a:ea typeface="MS PGothic" pitchFamily="34" charset="-128"/>
              <a:cs typeface="MS PGothic" charset="0"/>
            </a:endParaRPr>
          </a:p>
          <a:p>
            <a:pPr lvl="0"/>
            <a:endParaRPr lang="de-DE" sz="1200" kern="1200" dirty="0">
              <a:solidFill>
                <a:schemeClr val="tx1"/>
              </a:solidFill>
              <a:effectLst/>
              <a:latin typeface="+mn-lt"/>
              <a:ea typeface="MS PGothic" pitchFamily="34" charset="-128"/>
              <a:cs typeface="MS PGothic" charset="0"/>
            </a:endParaRP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Stimulanzien und Atomoxetin entfalten ihre Effekte hingegen vorwiegend präsynaptisch. Sie wirken primär im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dopaminergen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 bzw.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noradrenergen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 System und bewirken dort eine erhöhte Konzentration von Dopamin und/oder Noradrenalin im synaptischen Spalt 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(2).</a:t>
            </a:r>
          </a:p>
          <a:p>
            <a:pPr lvl="0"/>
            <a:endParaRPr lang="de-DE" sz="1200" kern="1200" baseline="0" dirty="0">
              <a:solidFill>
                <a:schemeClr val="tx1"/>
              </a:solidFill>
              <a:effectLst/>
              <a:latin typeface="+mn-lt"/>
              <a:ea typeface="MS PGothic" pitchFamily="34" charset="-128"/>
              <a:cs typeface="MS PGothic" charset="0"/>
            </a:endParaRPr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200" u="sng" kern="1200" baseline="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Methylphenidat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 (MPH) hemmt die Wiederaufnahme von Dopamin und Noradrenalin in das präsynaptische Neuron.</a:t>
            </a:r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200" u="sng" kern="1200" baseline="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Amfetamin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 (AMF) hat eine dualen Wirkansatz: Es 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MS PGothic" pitchFamily="34" charset="-128"/>
                <a:cs typeface="MS PGothic" charset="0"/>
              </a:rPr>
              <a:t>hemmt die Wiederaufnahme von Dopamin und Noradrenalin in das präsynaptische Neuron und sorgt zudem für eine verstärkte Ausschüttung von Monoaminen in den synaptischen Spalt.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sz="1200" u="sng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MS PGothic" pitchFamily="34" charset="-128"/>
                <a:cs typeface="MS PGothic" charset="0"/>
              </a:rPr>
              <a:t>Atomoxetin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MS PGothic" pitchFamily="34" charset="-128"/>
                <a:cs typeface="MS PGothic" charset="0"/>
              </a:rPr>
              <a:t> (ATX) wirkt als selektiver </a:t>
            </a:r>
            <a:r>
              <a:rPr lang="de-DE" sz="1200" kern="1200" baseline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MS PGothic" pitchFamily="34" charset="-128"/>
                <a:cs typeface="MS PGothic" charset="0"/>
              </a:rPr>
              <a:t>Wiederaufnahmehemmer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MS PGothic" pitchFamily="34" charset="-128"/>
                <a:cs typeface="MS PGothic" charset="0"/>
              </a:rPr>
              <a:t> von Noradrenalin.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MS PGothic" pitchFamily="34" charset="-128"/>
              <a:cs typeface="MS PGothic" charset="0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MS PGothic" pitchFamily="34" charset="-128"/>
              <a:cs typeface="MS PGothic" charset="0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1. Wang M, et al.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Cell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2007; 129: 397–410.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2. Clement HW, Schulz E.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Pharm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 Unserer Zeit 2011 Nov; 40 (6): 503–9.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3. Steinhausen HC et al. Handbuch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 ADHS, 2010, 293 ff.</a:t>
            </a:r>
          </a:p>
          <a:p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4.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MS PGothic" pitchFamily="34" charset="-128"/>
                <a:cs typeface="MS PGothic" charset="0"/>
              </a:rPr>
              <a:t>Steinhausen HC et al. Handbuch</a:t>
            </a:r>
            <a:r>
              <a:rPr lang="de-DE" sz="1200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MS PGothic" pitchFamily="34" charset="-128"/>
                <a:cs typeface="MS PGothic" charset="0"/>
              </a:rPr>
              <a:t> ADHS, 2010, 309 ff.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MS PGothic" pitchFamily="34" charset="-128"/>
              <a:cs typeface="MS PGothic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18F74-BC06-4F90-845E-616F55924156}" type="slidenum">
              <a:rPr lang="en-US" altLang="en-US" smtClean="0"/>
              <a:pPr/>
              <a:t>18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466209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de-DE"/>
              <a:t>Textmasterformat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0"/>
            <a:ext cx="12192000" cy="971550"/>
          </a:xfrm>
          <a:prstGeom prst="rect">
            <a:avLst/>
          </a:prstGeom>
          <a:solidFill>
            <a:srgbClr val="D3CCBD">
              <a:alpha val="60000"/>
            </a:srgbClr>
          </a:solidFill>
          <a:ln>
            <a:noFill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altLang="en-US" sz="2400">
              <a:solidFill>
                <a:srgbClr val="14131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467" y="127000"/>
            <a:ext cx="9635067" cy="736600"/>
          </a:xfrm>
          <a:prstGeom prst="rect">
            <a:avLst/>
          </a:prstGeom>
        </p:spPr>
        <p:txBody>
          <a:bodyPr wrap="none" anchor="ctr"/>
          <a:lstStyle>
            <a:lvl1pPr>
              <a:defRPr sz="2200" b="0">
                <a:solidFill>
                  <a:srgbClr val="0A3550"/>
                </a:solidFill>
                <a:latin typeface="+mj-lt"/>
                <a:cs typeface="Trebuchet MS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667" y="1193800"/>
            <a:ext cx="10845800" cy="5054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1000"/>
              </a:spcAft>
              <a:buFont typeface="Arial"/>
              <a:buNone/>
              <a:defRPr>
                <a:solidFill>
                  <a:srgbClr val="3FA3DE"/>
                </a:solidFill>
                <a:latin typeface="+mn-lt"/>
                <a:cs typeface="Trebuchet MS"/>
              </a:defRPr>
            </a:lvl1pPr>
            <a:lvl2pPr marL="0" indent="0">
              <a:spcBef>
                <a:spcPts val="400"/>
              </a:spcBef>
              <a:buFont typeface="Arial"/>
              <a:buNone/>
              <a:defRPr sz="1600">
                <a:solidFill>
                  <a:srgbClr val="0A3550"/>
                </a:solidFill>
                <a:latin typeface="+mn-lt"/>
                <a:cs typeface="Trebuchet MS"/>
              </a:defRPr>
            </a:lvl2pPr>
            <a:lvl3pPr marL="177800" indent="-177800">
              <a:buClr>
                <a:srgbClr val="3491D6"/>
              </a:buClr>
              <a:defRPr sz="1600">
                <a:solidFill>
                  <a:srgbClr val="0A3550"/>
                </a:solidFill>
                <a:latin typeface="+mn-lt"/>
                <a:cs typeface="Trebuchet MS"/>
              </a:defRPr>
            </a:lvl3pPr>
            <a:lvl4pPr marL="541338" indent="-185738">
              <a:buClr>
                <a:srgbClr val="F58025"/>
              </a:buClr>
              <a:defRPr sz="1400">
                <a:solidFill>
                  <a:srgbClr val="0A3550"/>
                </a:solidFill>
                <a:latin typeface="+mn-lt"/>
                <a:cs typeface="Trebuchet MS"/>
              </a:defRPr>
            </a:lvl4pPr>
            <a:lvl5pPr marL="0" indent="0">
              <a:spcBef>
                <a:spcPts val="200"/>
              </a:spcBef>
              <a:spcAft>
                <a:spcPts val="200"/>
              </a:spcAft>
              <a:buClr>
                <a:srgbClr val="F58025"/>
              </a:buClr>
              <a:buNone/>
              <a:defRPr sz="1000" i="0">
                <a:solidFill>
                  <a:srgbClr val="0A3550"/>
                </a:solidFill>
                <a:latin typeface="+mn-lt"/>
                <a:cs typeface="Trebuchet MS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11200" y="5009845"/>
            <a:ext cx="10845800" cy="1365250"/>
          </a:xfrm>
          <a:prstGeom prst="rect">
            <a:avLst/>
          </a:prstGeom>
        </p:spPr>
        <p:txBody>
          <a:bodyPr anchor="b"/>
          <a:lstStyle>
            <a:lvl1pPr marL="180000" indent="-18000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6"/>
              </a:buClr>
              <a:buFont typeface="+mj-lt"/>
              <a:buAutoNum type="arabicPeriod"/>
              <a:defRPr sz="1000" i="0">
                <a:solidFill>
                  <a:srgbClr val="062744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74600" y="6386513"/>
            <a:ext cx="7884784" cy="315912"/>
          </a:xfrm>
        </p:spPr>
        <p:txBody>
          <a:bodyPr/>
          <a:lstStyle>
            <a:lvl1pPr>
              <a:defRPr>
                <a:solidFill>
                  <a:srgbClr val="1E668A"/>
                </a:solidFill>
              </a:defRPr>
            </a:lvl1pPr>
          </a:lstStyle>
          <a:p>
            <a:endParaRPr lang="en-US" altLang="en-US" dirty="0"/>
          </a:p>
        </p:txBody>
      </p:sp>
      <p:grpSp>
        <p:nvGrpSpPr>
          <p:cNvPr id="34" name="Gruppierung 33"/>
          <p:cNvGrpSpPr/>
          <p:nvPr userDrawn="1"/>
        </p:nvGrpSpPr>
        <p:grpSpPr>
          <a:xfrm>
            <a:off x="753532" y="0"/>
            <a:ext cx="863600" cy="971550"/>
            <a:chOff x="573615" y="0"/>
            <a:chExt cx="647700" cy="2250000"/>
          </a:xfrm>
        </p:grpSpPr>
        <p:cxnSp>
          <p:nvCxnSpPr>
            <p:cNvPr id="35" name="Gerade Verbindung 34"/>
            <p:cNvCxnSpPr/>
            <p:nvPr userDrawn="1"/>
          </p:nvCxnSpPr>
          <p:spPr>
            <a:xfrm>
              <a:off x="573615" y="0"/>
              <a:ext cx="0" cy="2250000"/>
            </a:xfrm>
            <a:prstGeom prst="line">
              <a:avLst/>
            </a:prstGeom>
            <a:ln w="101600" cmpd="sng">
              <a:solidFill>
                <a:srgbClr val="FF9E1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 userDrawn="1"/>
          </p:nvCxnSpPr>
          <p:spPr>
            <a:xfrm>
              <a:off x="735540" y="0"/>
              <a:ext cx="0" cy="2250000"/>
            </a:xfrm>
            <a:prstGeom prst="line">
              <a:avLst/>
            </a:prstGeom>
            <a:ln w="101600" cmpd="sng">
              <a:solidFill>
                <a:srgbClr val="3491D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 userDrawn="1"/>
          </p:nvCxnSpPr>
          <p:spPr>
            <a:xfrm>
              <a:off x="897465" y="0"/>
              <a:ext cx="0" cy="2250000"/>
            </a:xfrm>
            <a:prstGeom prst="line">
              <a:avLst/>
            </a:prstGeom>
            <a:ln w="101600" cmpd="sng">
              <a:solidFill>
                <a:srgbClr val="4DACD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 userDrawn="1"/>
          </p:nvCxnSpPr>
          <p:spPr>
            <a:xfrm>
              <a:off x="1059390" y="0"/>
              <a:ext cx="0" cy="2250000"/>
            </a:xfrm>
            <a:prstGeom prst="line">
              <a:avLst/>
            </a:prstGeom>
            <a:ln w="101600" cmpd="sng">
              <a:solidFill>
                <a:srgbClr val="83C4D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 userDrawn="1"/>
          </p:nvCxnSpPr>
          <p:spPr>
            <a:xfrm>
              <a:off x="1221315" y="0"/>
              <a:ext cx="0" cy="2250000"/>
            </a:xfrm>
            <a:prstGeom prst="line">
              <a:avLst/>
            </a:prstGeom>
            <a:ln w="101600" cmpd="sng">
              <a:solidFill>
                <a:srgbClr val="8FD1D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864346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33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1" name="Inhaltsplatzhalter 2"/>
          <p:cNvSpPr>
            <a:spLocks noGrp="1"/>
          </p:cNvSpPr>
          <p:nvPr>
            <p:ph sz="half" idx="1"/>
          </p:nvPr>
        </p:nvSpPr>
        <p:spPr>
          <a:xfrm>
            <a:off x="240000" y="1220757"/>
            <a:ext cx="11631424" cy="461962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SzPct val="95000"/>
              <a:buFont typeface="Arial"/>
              <a:buNone/>
              <a:defRPr sz="2400" b="0" i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defRPr>
            </a:lvl1pPr>
            <a:lvl2pPr marL="379191" indent="-379191">
              <a:spcAft>
                <a:spcPts val="400"/>
              </a:spcAft>
              <a:buClr>
                <a:srgbClr val="003780"/>
              </a:buClr>
              <a:buSzPct val="110000"/>
              <a:defRPr sz="2133" b="0" i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defRPr>
            </a:lvl2pPr>
            <a:lvl3pPr marL="723882" indent="-239178">
              <a:spcAft>
                <a:spcPts val="400"/>
              </a:spcAft>
              <a:buClr>
                <a:srgbClr val="003780"/>
              </a:buClr>
              <a:buSzPct val="110000"/>
              <a:defRPr sz="1867" b="0" i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defRPr>
            </a:lvl3pPr>
            <a:lvl4pPr marL="1193770" indent="-243411">
              <a:spcAft>
                <a:spcPts val="400"/>
              </a:spcAft>
              <a:buClr>
                <a:srgbClr val="003780"/>
              </a:buClr>
              <a:tabLst>
                <a:tab pos="1202237" algn="l"/>
              </a:tabLst>
              <a:defRPr sz="1600" b="0" i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defRPr>
            </a:lvl4pPr>
            <a:lvl5pPr marL="1919952" indent="-244794">
              <a:spcAft>
                <a:spcPts val="400"/>
              </a:spcAft>
              <a:buClr>
                <a:srgbClr val="003780"/>
              </a:buClr>
              <a:defRPr sz="1600" b="0" i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240000" y="5913938"/>
            <a:ext cx="9696427" cy="768351"/>
          </a:xfrm>
          <a:prstGeom prst="rect">
            <a:avLst/>
          </a:prstGeom>
        </p:spPr>
        <p:txBody>
          <a:bodyPr vert="horz" anchor="b"/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933">
                <a:solidFill>
                  <a:srgbClr val="000000"/>
                </a:solidFill>
                <a:latin typeface="Arial"/>
                <a:cs typeface="Arial"/>
              </a:defRPr>
            </a:lvl1pPr>
            <a:lvl2pPr marL="353474" indent="0">
              <a:buNone/>
              <a:defRPr sz="800">
                <a:latin typeface="Arial"/>
                <a:cs typeface="Arial"/>
              </a:defRPr>
            </a:lvl2pPr>
            <a:lvl3pPr marL="719649" indent="0">
              <a:buNone/>
              <a:defRPr sz="800">
                <a:latin typeface="Arial"/>
                <a:cs typeface="Arial"/>
              </a:defRPr>
            </a:lvl3pPr>
            <a:lvl4pPr marL="1073123" indent="0">
              <a:buNone/>
              <a:defRPr sz="800">
                <a:latin typeface="Arial"/>
                <a:cs typeface="Arial"/>
              </a:defRPr>
            </a:lvl4pPr>
            <a:lvl5pPr marL="1439297" indent="0">
              <a:buNone/>
              <a:defRPr sz="800">
                <a:latin typeface="Arial"/>
                <a:cs typeface="Arial"/>
              </a:defRPr>
            </a:lvl5pPr>
          </a:lstStyle>
          <a:p>
            <a:pPr lvl="0"/>
            <a:r>
              <a:rPr lang="de-DE" dirty="0"/>
              <a:t>Referenzen</a:t>
            </a:r>
          </a:p>
        </p:txBody>
      </p:sp>
      <p:sp>
        <p:nvSpPr>
          <p:cNvPr id="12" name="Rechteck 11"/>
          <p:cNvSpPr/>
          <p:nvPr userDrawn="1"/>
        </p:nvSpPr>
        <p:spPr>
          <a:xfrm>
            <a:off x="0" y="6741368"/>
            <a:ext cx="12192000" cy="144016"/>
          </a:xfrm>
          <a:prstGeom prst="rect">
            <a:avLst/>
          </a:prstGeom>
          <a:solidFill>
            <a:srgbClr val="0169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239350" y="274637"/>
            <a:ext cx="11713301" cy="1042128"/>
          </a:xfrm>
          <a:prstGeom prst="rect">
            <a:avLst/>
          </a:prstGeom>
        </p:spPr>
        <p:txBody>
          <a:bodyPr vert="horz"/>
          <a:lstStyle>
            <a:lvl1pPr>
              <a:defRPr sz="2667" u="none">
                <a:solidFill>
                  <a:srgbClr val="003780"/>
                </a:solidFill>
                <a:uFill>
                  <a:solidFill>
                    <a:srgbClr val="003780"/>
                  </a:solidFill>
                </a:uFill>
                <a:latin typeface="Arial"/>
              </a:defRPr>
            </a:lvl1pPr>
          </a:lstStyle>
          <a:p>
            <a:r>
              <a:rPr lang="de-DE" dirty="0"/>
              <a:t>Mastertitelformat bearbeiten</a:t>
            </a:r>
            <a:br>
              <a:rPr lang="de-DE" dirty="0"/>
            </a:br>
            <a:r>
              <a:rPr lang="de-DE" dirty="0"/>
              <a:t>AAA Inhalt</a:t>
            </a:r>
          </a:p>
        </p:txBody>
      </p:sp>
    </p:spTree>
    <p:extLst>
      <p:ext uri="{BB962C8B-B14F-4D97-AF65-F5344CB8AC3E}">
        <p14:creationId xmlns:p14="http://schemas.microsoft.com/office/powerpoint/2010/main" val="4087377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288000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  <p:sldLayoutId id="2147483671" r:id="rId18"/>
    <p:sldLayoutId id="2147483672" r:id="rId19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file://localhost/Users/petter/Jobb/OpatusAB/OPATest/DeliveriesThrowLabs/iOS7/images/CPT3_5.png" TargetMode="External"/><Relationship Id="rId13" Type="http://schemas.openxmlformats.org/officeDocument/2006/relationships/image" Target="../media/image20.png"/><Relationship Id="rId18" Type="http://schemas.openxmlformats.org/officeDocument/2006/relationships/image" Target="file://localhost/Users/petter/Jobb/OpatusAB/OPATest/DeliveriesThrowLabs/iOS7/images/CPT3_2.png" TargetMode="External"/><Relationship Id="rId3" Type="http://schemas.openxmlformats.org/officeDocument/2006/relationships/chart" Target="../charts/chart1.xml"/><Relationship Id="rId21" Type="http://schemas.openxmlformats.org/officeDocument/2006/relationships/image" Target="../media/image6.jpeg"/><Relationship Id="rId7" Type="http://schemas.openxmlformats.org/officeDocument/2006/relationships/image" Target="../media/image17.png"/><Relationship Id="rId12" Type="http://schemas.openxmlformats.org/officeDocument/2006/relationships/image" Target="file://localhost/Users/petter/Jobb/OpatusAB/OPATest/DeliveriesThrowLabs/iOS7/images/CPT3_4.png" TargetMode="External"/><Relationship Id="rId17" Type="http://schemas.openxmlformats.org/officeDocument/2006/relationships/image" Target="../media/image22.png"/><Relationship Id="rId2" Type="http://schemas.openxmlformats.org/officeDocument/2006/relationships/image" Target="../media/image14.png"/><Relationship Id="rId16" Type="http://schemas.openxmlformats.org/officeDocument/2006/relationships/image" Target="file://localhost/Users/petter/Jobb/OpatusAB/OPATest/DeliveriesThrowLabs/iOS7/images/CPT3_6.png" TargetMode="External"/><Relationship Id="rId20" Type="http://schemas.openxmlformats.org/officeDocument/2006/relationships/image" Target="file://localhost/Users/petter/Jobb/OpatusAB/OPATest/DeliveriesThrowLabs/iOS7/images/CPT3_3.pn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microsoft.com/office/2007/relationships/hdphoto" Target="../media/hdphoto1.wdp"/><Relationship Id="rId15" Type="http://schemas.openxmlformats.org/officeDocument/2006/relationships/image" Target="../media/image21.png"/><Relationship Id="rId10" Type="http://schemas.openxmlformats.org/officeDocument/2006/relationships/image" Target="file://localhost/Users/petter/Jobb/OpatusAB/OPATest/DeliveriesThrowLabs/iOS7/images/CPT3_8.png" TargetMode="External"/><Relationship Id="rId19" Type="http://schemas.openxmlformats.org/officeDocument/2006/relationships/image" Target="../media/image23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Relationship Id="rId14" Type="http://schemas.openxmlformats.org/officeDocument/2006/relationships/image" Target="file://localhost/Users/petter/Jobb/OpatusAB/OPATest/DeliveriesThrowLabs/iOS7/images/CPT3_1.pn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6.jpeg"/><Relationship Id="rId7" Type="http://schemas.openxmlformats.org/officeDocument/2006/relationships/image" Target="../media/image2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7.e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29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5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52.emf"/><Relationship Id="rId4" Type="http://schemas.openxmlformats.org/officeDocument/2006/relationships/oleObject" Target="../embeddings/oleObject7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5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54.emf"/><Relationship Id="rId4" Type="http://schemas.openxmlformats.org/officeDocument/2006/relationships/oleObject" Target="../embeddings/oleObject9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meyers-hamburg.com/" TargetMode="External"/><Relationship Id="rId4" Type="http://schemas.openxmlformats.org/officeDocument/2006/relationships/hyperlink" Target="http://www.meyers-dorsten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wmf"/><Relationship Id="rId5" Type="http://schemas.openxmlformats.org/officeDocument/2006/relationships/image" Target="../media/image10.jpeg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Der OPATUS CPTa in Diagnostik und Therapie des ADHS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Dr. Ralph </a:t>
            </a:r>
            <a:r>
              <a:rPr lang="de-DE" dirty="0" err="1">
                <a:solidFill>
                  <a:schemeClr val="bg1"/>
                </a:solidFill>
              </a:rPr>
              <a:t>meyers</a:t>
            </a:r>
            <a:endParaRPr lang="de-DE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sozialpsychiatrisches </a:t>
            </a:r>
            <a:r>
              <a:rPr lang="de-DE" dirty="0" err="1">
                <a:solidFill>
                  <a:schemeClr val="bg1"/>
                </a:solidFill>
              </a:rPr>
              <a:t>centrum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dr.meyers</a:t>
            </a:r>
            <a:r>
              <a:rPr lang="de-DE" dirty="0">
                <a:solidFill>
                  <a:schemeClr val="bg1"/>
                </a:solidFill>
              </a:rPr>
              <a:t>, revidiert 12.2020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870" y="0"/>
            <a:ext cx="3878130" cy="12503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sp>
        <p:nvSpPr>
          <p:cNvPr id="5" name="Textfeld 4"/>
          <p:cNvSpPr txBox="1"/>
          <p:nvPr/>
        </p:nvSpPr>
        <p:spPr>
          <a:xfrm>
            <a:off x="1154955" y="6004290"/>
            <a:ext cx="8825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This work is licensed under the Creative Commons Attribution 4.0 International License. To view a copy of this license, visit http://creativecommons.org/licenses/by/4.0/ or send a letter to Creative Commons, PO Box 1866, Mountain View, CA 94042, USA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004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 err="1">
                <a:solidFill>
                  <a:schemeClr val="bg1"/>
                </a:solidFill>
              </a:rPr>
              <a:t>Welche</a:t>
            </a:r>
            <a:r>
              <a:rPr lang="en-US" altLang="de-DE" dirty="0">
                <a:solidFill>
                  <a:schemeClr val="bg1"/>
                </a:solidFill>
              </a:rPr>
              <a:t> </a:t>
            </a:r>
            <a:r>
              <a:rPr lang="en-US" altLang="de-DE" dirty="0" err="1">
                <a:solidFill>
                  <a:schemeClr val="bg1"/>
                </a:solidFill>
              </a:rPr>
              <a:t>Möglichkeiten</a:t>
            </a:r>
            <a:r>
              <a:rPr lang="en-US" altLang="de-DE" dirty="0">
                <a:solidFill>
                  <a:schemeClr val="bg1"/>
                </a:solidFill>
              </a:rPr>
              <a:t> </a:t>
            </a:r>
            <a:r>
              <a:rPr lang="en-US" altLang="de-DE" dirty="0" err="1">
                <a:solidFill>
                  <a:schemeClr val="bg1"/>
                </a:solidFill>
              </a:rPr>
              <a:t>bietet</a:t>
            </a:r>
            <a:r>
              <a:rPr lang="en-US" altLang="de-DE" dirty="0">
                <a:solidFill>
                  <a:schemeClr val="bg1"/>
                </a:solidFill>
              </a:rPr>
              <a:t> </a:t>
            </a:r>
            <a:r>
              <a:rPr lang="en-US" altLang="de-DE" dirty="0" err="1">
                <a:solidFill>
                  <a:schemeClr val="bg1"/>
                </a:solidFill>
              </a:rPr>
              <a:t>diese</a:t>
            </a:r>
            <a:r>
              <a:rPr lang="en-US" altLang="de-DE" dirty="0">
                <a:solidFill>
                  <a:schemeClr val="bg1"/>
                </a:solidFill>
              </a:rPr>
              <a:t> </a:t>
            </a:r>
            <a:r>
              <a:rPr lang="en-US" altLang="de-DE" dirty="0" err="1">
                <a:solidFill>
                  <a:schemeClr val="bg1"/>
                </a:solidFill>
              </a:rPr>
              <a:t>Vorgehensweise</a:t>
            </a:r>
            <a:r>
              <a:rPr lang="en-US" altLang="de-DE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13163" y="1989716"/>
            <a:ext cx="7361382" cy="3416300"/>
          </a:xfrm>
        </p:spPr>
        <p:txBody>
          <a:bodyPr>
            <a:normAutofit fontScale="32500" lnSpcReduction="20000"/>
          </a:bodyPr>
          <a:lstStyle/>
          <a:p>
            <a:r>
              <a:rPr lang="en-US" altLang="de-DE" sz="10000" dirty="0" err="1">
                <a:solidFill>
                  <a:schemeClr val="bg1"/>
                </a:solidFill>
              </a:rPr>
              <a:t>Diagnosesicherung</a:t>
            </a:r>
            <a:r>
              <a:rPr lang="en-US" altLang="de-DE" sz="10000" dirty="0">
                <a:solidFill>
                  <a:schemeClr val="bg1"/>
                </a:solidFill>
              </a:rPr>
              <a:t> und </a:t>
            </a:r>
            <a:r>
              <a:rPr lang="en-US" altLang="de-DE" sz="10000" dirty="0" err="1">
                <a:solidFill>
                  <a:schemeClr val="bg1"/>
                </a:solidFill>
              </a:rPr>
              <a:t>Differentialdiagnose</a:t>
            </a:r>
            <a:r>
              <a:rPr lang="en-US" altLang="de-DE" sz="10000" dirty="0">
                <a:solidFill>
                  <a:schemeClr val="bg1"/>
                </a:solidFill>
              </a:rPr>
              <a:t> des ADHS</a:t>
            </a:r>
          </a:p>
          <a:p>
            <a:r>
              <a:rPr lang="en-US" altLang="de-DE" sz="10000" dirty="0" err="1">
                <a:solidFill>
                  <a:schemeClr val="bg1"/>
                </a:solidFill>
              </a:rPr>
              <a:t>Klärung</a:t>
            </a:r>
            <a:r>
              <a:rPr lang="en-US" altLang="de-DE" sz="10000" dirty="0">
                <a:solidFill>
                  <a:schemeClr val="bg1"/>
                </a:solidFill>
              </a:rPr>
              <a:t> von </a:t>
            </a:r>
            <a:r>
              <a:rPr lang="en-US" altLang="de-DE" sz="10000" dirty="0" err="1">
                <a:solidFill>
                  <a:schemeClr val="bg1"/>
                </a:solidFill>
              </a:rPr>
              <a:t>Behandlungsoptionen</a:t>
            </a:r>
            <a:r>
              <a:rPr lang="en-US" altLang="de-DE" sz="10000" dirty="0">
                <a:solidFill>
                  <a:schemeClr val="bg1"/>
                </a:solidFill>
              </a:rPr>
              <a:t> </a:t>
            </a:r>
            <a:r>
              <a:rPr lang="en-US" altLang="de-DE" sz="10000" dirty="0" err="1">
                <a:solidFill>
                  <a:schemeClr val="bg1"/>
                </a:solidFill>
              </a:rPr>
              <a:t>abhängig</a:t>
            </a:r>
            <a:r>
              <a:rPr lang="en-US" altLang="de-DE" sz="10000" dirty="0">
                <a:solidFill>
                  <a:schemeClr val="bg1"/>
                </a:solidFill>
              </a:rPr>
              <a:t> </a:t>
            </a:r>
            <a:r>
              <a:rPr lang="en-US" altLang="de-DE" sz="10000" dirty="0" err="1">
                <a:solidFill>
                  <a:schemeClr val="bg1"/>
                </a:solidFill>
              </a:rPr>
              <a:t>vom</a:t>
            </a:r>
            <a:r>
              <a:rPr lang="en-US" altLang="de-DE" sz="10000" dirty="0">
                <a:solidFill>
                  <a:schemeClr val="bg1"/>
                </a:solidFill>
              </a:rPr>
              <a:t> </a:t>
            </a:r>
            <a:r>
              <a:rPr lang="en-US" altLang="de-DE" sz="10000" dirty="0" err="1">
                <a:solidFill>
                  <a:schemeClr val="bg1"/>
                </a:solidFill>
              </a:rPr>
              <a:t>Untertyp</a:t>
            </a:r>
            <a:r>
              <a:rPr lang="en-US" altLang="de-DE" sz="10000" dirty="0">
                <a:solidFill>
                  <a:schemeClr val="bg1"/>
                </a:solidFill>
              </a:rPr>
              <a:t> des ADS</a:t>
            </a:r>
          </a:p>
          <a:p>
            <a:r>
              <a:rPr lang="en-US" altLang="de-DE" sz="10000" dirty="0" err="1">
                <a:solidFill>
                  <a:schemeClr val="bg1"/>
                </a:solidFill>
              </a:rPr>
              <a:t>Differenzierte</a:t>
            </a:r>
            <a:r>
              <a:rPr lang="en-US" altLang="de-DE" sz="10000" dirty="0">
                <a:solidFill>
                  <a:schemeClr val="bg1"/>
                </a:solidFill>
              </a:rPr>
              <a:t> </a:t>
            </a:r>
            <a:r>
              <a:rPr lang="en-US" altLang="de-DE" sz="10000" dirty="0" err="1">
                <a:solidFill>
                  <a:schemeClr val="bg1"/>
                </a:solidFill>
              </a:rPr>
              <a:t>Therapiekontrolle</a:t>
            </a:r>
            <a:r>
              <a:rPr lang="en-US" altLang="de-DE" sz="10000" dirty="0">
                <a:solidFill>
                  <a:schemeClr val="bg1"/>
                </a:solidFill>
              </a:rPr>
              <a:t> und </a:t>
            </a:r>
            <a:r>
              <a:rPr lang="en-US" altLang="de-DE" sz="10000" dirty="0" err="1">
                <a:solidFill>
                  <a:schemeClr val="bg1"/>
                </a:solidFill>
              </a:rPr>
              <a:t>Anpassung</a:t>
            </a:r>
            <a:r>
              <a:rPr lang="en-US" altLang="de-DE" sz="10000" dirty="0">
                <a:solidFill>
                  <a:schemeClr val="bg1"/>
                </a:solidFill>
              </a:rPr>
              <a:t> der </a:t>
            </a:r>
            <a:r>
              <a:rPr lang="en-US" altLang="de-DE" sz="10000" dirty="0" err="1">
                <a:solidFill>
                  <a:schemeClr val="bg1"/>
                </a:solidFill>
              </a:rPr>
              <a:t>Medikation</a:t>
            </a:r>
            <a:endParaRPr lang="en-US" altLang="de-DE" sz="10000" dirty="0">
              <a:solidFill>
                <a:schemeClr val="bg1"/>
              </a:solidFill>
            </a:endParaRPr>
          </a:p>
          <a:p>
            <a:endParaRPr lang="en-US" alt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56" y="5406016"/>
            <a:ext cx="4503565" cy="14519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56766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49036" y="2563380"/>
            <a:ext cx="10515600" cy="1325563"/>
          </a:xfrm>
        </p:spPr>
        <p:txBody>
          <a:bodyPr/>
          <a:lstStyle/>
          <a:p>
            <a:r>
              <a:rPr lang="de-DE" altLang="de-DE" b="1" dirty="0">
                <a:solidFill>
                  <a:schemeClr val="bg1"/>
                </a:solidFill>
              </a:rPr>
              <a:t>Das Ziel ist ein dauerhafter Lerneffekt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345" y="3785034"/>
            <a:ext cx="4503565" cy="14519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155113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OPATUS Test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154624"/>
            <a:ext cx="11856720" cy="5093775"/>
          </a:xfrm>
        </p:spPr>
        <p:txBody>
          <a:bodyPr>
            <a:noAutofit/>
          </a:bodyPr>
          <a:lstStyle/>
          <a:p>
            <a:r>
              <a:rPr lang="de-DE" sz="2800" dirty="0">
                <a:solidFill>
                  <a:schemeClr val="bg1"/>
                </a:solidFill>
              </a:rPr>
              <a:t>Der OPATUS Test, entwickelt von Opatus.se® ist ein mobiles Messverfahren, das Impulsivität, Flüchtigkeit, motorische Unruhe und Reaktionszeit misst im Einsatz bei ADS-Diagnostik und in der Therapiebegleitung und sich auch zur Therapiekontrolle von Parkinsonerkrankten und bei Demenz eignet.</a:t>
            </a:r>
          </a:p>
          <a:p>
            <a:r>
              <a:rPr lang="de-DE" sz="2800" dirty="0">
                <a:solidFill>
                  <a:schemeClr val="bg1"/>
                </a:solidFill>
              </a:rPr>
              <a:t>Es gibt zur Zeit 5 verschiedene Versionen für unterschiedliche Altersbereiche:</a:t>
            </a:r>
          </a:p>
          <a:p>
            <a:r>
              <a:rPr lang="de-DE" sz="2800" dirty="0">
                <a:solidFill>
                  <a:schemeClr val="bg1"/>
                </a:solidFill>
              </a:rPr>
              <a:t>- </a:t>
            </a:r>
            <a:r>
              <a:rPr lang="de-DE" sz="2800" dirty="0" err="1">
                <a:solidFill>
                  <a:schemeClr val="bg1"/>
                </a:solidFill>
              </a:rPr>
              <a:t>toddler</a:t>
            </a:r>
            <a:r>
              <a:rPr lang="de-DE" sz="2800" dirty="0">
                <a:solidFill>
                  <a:schemeClr val="bg1"/>
                </a:solidFill>
              </a:rPr>
              <a:t>  3-6 J.                              - adult 18-55 J.</a:t>
            </a:r>
          </a:p>
          <a:p>
            <a:r>
              <a:rPr lang="de-DE" sz="2800" dirty="0">
                <a:solidFill>
                  <a:schemeClr val="bg1"/>
                </a:solidFill>
              </a:rPr>
              <a:t>- </a:t>
            </a:r>
            <a:r>
              <a:rPr lang="de-DE" sz="2800" dirty="0" err="1">
                <a:solidFill>
                  <a:schemeClr val="bg1"/>
                </a:solidFill>
              </a:rPr>
              <a:t>child</a:t>
            </a:r>
            <a:r>
              <a:rPr lang="de-DE" sz="2800" dirty="0">
                <a:solidFill>
                  <a:schemeClr val="bg1"/>
                </a:solidFill>
              </a:rPr>
              <a:t> 6-12 J.                                  -senior &gt;55 J.</a:t>
            </a:r>
          </a:p>
          <a:p>
            <a:r>
              <a:rPr lang="de-DE" sz="2800" dirty="0">
                <a:solidFill>
                  <a:schemeClr val="bg1"/>
                </a:solidFill>
              </a:rPr>
              <a:t>- </a:t>
            </a:r>
            <a:r>
              <a:rPr lang="de-DE" sz="2800" dirty="0" err="1">
                <a:solidFill>
                  <a:schemeClr val="bg1"/>
                </a:solidFill>
              </a:rPr>
              <a:t>adolescent</a:t>
            </a:r>
            <a:r>
              <a:rPr lang="de-DE" sz="2800" dirty="0">
                <a:solidFill>
                  <a:schemeClr val="bg1"/>
                </a:solidFill>
              </a:rPr>
              <a:t> 12-18 J.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80EB823-9C6F-4CD8-936E-25AE105643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701" y="5912604"/>
            <a:ext cx="2932300" cy="9453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118931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6146" y="323223"/>
            <a:ext cx="11723774" cy="6211553"/>
          </a:xfrm>
        </p:spPr>
        <p:txBody>
          <a:bodyPr>
            <a:normAutofit lnSpcReduction="10000"/>
          </a:bodyPr>
          <a:lstStyle/>
          <a:p>
            <a:pPr lvl="1"/>
            <a:r>
              <a:rPr lang="de-DE" sz="2800" dirty="0">
                <a:solidFill>
                  <a:schemeClr val="bg1"/>
                </a:solidFill>
              </a:rPr>
              <a:t>Das Verfahren ist breit evaluiert worden in mehreren europäischen Ländern. CE Zertifizierung liegt vor.</a:t>
            </a:r>
          </a:p>
          <a:p>
            <a:pPr lvl="1"/>
            <a:r>
              <a:rPr lang="de-DE" sz="2800" dirty="0">
                <a:solidFill>
                  <a:schemeClr val="bg1"/>
                </a:solidFill>
              </a:rPr>
              <a:t>Es ist kostenfrei als App zu bekommen und läuft auf:</a:t>
            </a:r>
          </a:p>
          <a:p>
            <a:pPr lvl="1"/>
            <a:r>
              <a:rPr lang="de-DE" sz="2800" dirty="0">
                <a:solidFill>
                  <a:schemeClr val="bg1"/>
                </a:solidFill>
              </a:rPr>
              <a:t>iPod, iPhone und iPad (evaluiert für iPod und iPhone). Man bekommt Kurzergebnisse sofort und    ausführliche Auswertungen über die Homepage von Opatus.se® </a:t>
            </a:r>
          </a:p>
          <a:p>
            <a:pPr lvl="1"/>
            <a:r>
              <a:rPr lang="de-DE" sz="2800" dirty="0">
                <a:solidFill>
                  <a:schemeClr val="bg1"/>
                </a:solidFill>
              </a:rPr>
              <a:t>Das Verfahren ist, weil es mobil ist, unter realistischen Arbeits- und Umweltbedingungen einsetzbar</a:t>
            </a:r>
          </a:p>
          <a:p>
            <a:pPr lvl="1"/>
            <a:r>
              <a:rPr lang="de-DE" sz="2800" dirty="0">
                <a:solidFill>
                  <a:schemeClr val="bg1"/>
                </a:solidFill>
              </a:rPr>
              <a:t>Es wird vom Klienten selbständig durchgeführt und es können mehrere Testungen gleichzeitig beaufsichtigt werden. Das spart Personalzeit und – aufwand.</a:t>
            </a:r>
          </a:p>
          <a:p>
            <a:pPr lvl="1"/>
            <a:r>
              <a:rPr lang="de-DE" sz="2800" dirty="0">
                <a:solidFill>
                  <a:schemeClr val="bg1"/>
                </a:solidFill>
              </a:rPr>
              <a:t>Klienten können sich ggfls. Zuhause testen und ihr Ergebnis zur Besprechung mit dem Arzt mitbringen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701" y="5912604"/>
            <a:ext cx="2932300" cy="9453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287776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8122856"/>
              </p:ext>
            </p:extLst>
          </p:nvPr>
        </p:nvGraphicFramePr>
        <p:xfrm>
          <a:off x="5670693" y="1645920"/>
          <a:ext cx="6376213" cy="48056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2" name="Acrobat Document" r:id="rId3" imgW="4571792" imgH="3429000" progId="AcroExch.Document.DC">
                  <p:embed/>
                </p:oleObj>
              </mc:Choice>
              <mc:Fallback>
                <p:oleObj name="Acrobat Document" r:id="rId3" imgW="4571792" imgH="34290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70693" y="1645920"/>
                        <a:ext cx="6376213" cy="48056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172785"/>
              </p:ext>
            </p:extLst>
          </p:nvPr>
        </p:nvGraphicFramePr>
        <p:xfrm>
          <a:off x="539999" y="-2688"/>
          <a:ext cx="4865121" cy="6884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3" name="Acrobat Document" r:id="rId5" imgW="3777856" imgH="5346331" progId="AcroExch.Document.DC">
                  <p:embed/>
                </p:oleObj>
              </mc:Choice>
              <mc:Fallback>
                <p:oleObj name="Acrobat Document" r:id="rId5" imgW="3777856" imgH="534633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9999" y="-2688"/>
                        <a:ext cx="4865121" cy="6884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7A18A918-DEB9-403A-AD86-8919A6DC3FA9}"/>
              </a:ext>
            </a:extLst>
          </p:cNvPr>
          <p:cNvSpPr txBox="1"/>
          <p:nvPr/>
        </p:nvSpPr>
        <p:spPr>
          <a:xfrm>
            <a:off x="5750560" y="335280"/>
            <a:ext cx="629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Anweisungen für </a:t>
            </a:r>
            <a:r>
              <a:rPr lang="de-DE" dirty="0" err="1">
                <a:solidFill>
                  <a:schemeClr val="bg1"/>
                </a:solidFill>
              </a:rPr>
              <a:t>toddler</a:t>
            </a:r>
            <a:r>
              <a:rPr lang="de-DE" dirty="0">
                <a:solidFill>
                  <a:schemeClr val="bg1"/>
                </a:solidFill>
              </a:rPr>
              <a:t> 3-6 unten rechts, child 6-12 unten links, 12-55+ unten Mitte</a:t>
            </a:r>
          </a:p>
        </p:txBody>
      </p:sp>
    </p:spTree>
    <p:extLst>
      <p:ext uri="{BB962C8B-B14F-4D97-AF65-F5344CB8AC3E}">
        <p14:creationId xmlns:p14="http://schemas.microsoft.com/office/powerpoint/2010/main" val="1539895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Bildobjekt 28" descr="OpatusLogoTB.png"/>
          <p:cNvPicPr>
            <a:picLocks noChangeAspect="1"/>
          </p:cNvPicPr>
          <p:nvPr/>
        </p:nvPicPr>
        <p:blipFill>
          <a:blip r:embed="rId2">
            <a:alphaModFix am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043" y="37071"/>
            <a:ext cx="827995" cy="223942"/>
          </a:xfrm>
          <a:prstGeom prst="rect">
            <a:avLst/>
          </a:prstGeom>
        </p:spPr>
      </p:pic>
      <p:sp>
        <p:nvSpPr>
          <p:cNvPr id="30" name="textruta 29"/>
          <p:cNvSpPr txBox="1"/>
          <p:nvPr/>
        </p:nvSpPr>
        <p:spPr>
          <a:xfrm>
            <a:off x="5542197" y="6611780"/>
            <a:ext cx="11752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>
                <a:solidFill>
                  <a:schemeClr val="bg1"/>
                </a:solidFill>
                <a:latin typeface="Verdana"/>
              </a:rPr>
              <a:t>info@opatus.se</a:t>
            </a:r>
          </a:p>
        </p:txBody>
      </p:sp>
      <p:graphicFrame>
        <p:nvGraphicFramePr>
          <p:cNvPr id="32" name="Diagram 31"/>
          <p:cNvGraphicFramePr/>
          <p:nvPr/>
        </p:nvGraphicFramePr>
        <p:xfrm>
          <a:off x="9083503" y="37072"/>
          <a:ext cx="1561387" cy="1472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" name="textruta 32"/>
          <p:cNvSpPr txBox="1"/>
          <p:nvPr/>
        </p:nvSpPr>
        <p:spPr>
          <a:xfrm>
            <a:off x="10086684" y="329350"/>
            <a:ext cx="4455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>
                <a:latin typeface="Verdana"/>
                <a:cs typeface="Verdana"/>
              </a:rPr>
              <a:t>20</a:t>
            </a:r>
          </a:p>
        </p:txBody>
      </p:sp>
      <p:cxnSp>
        <p:nvCxnSpPr>
          <p:cNvPr id="35" name="Rak pil 34"/>
          <p:cNvCxnSpPr/>
          <p:nvPr/>
        </p:nvCxnSpPr>
        <p:spPr>
          <a:xfrm flipH="1" flipV="1">
            <a:off x="9864195" y="108000"/>
            <a:ext cx="2" cy="662400"/>
          </a:xfrm>
          <a:prstGeom prst="straightConnector1">
            <a:avLst/>
          </a:prstGeom>
          <a:ln>
            <a:solidFill>
              <a:schemeClr val="tx2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Rak pil 37"/>
          <p:cNvCxnSpPr/>
          <p:nvPr/>
        </p:nvCxnSpPr>
        <p:spPr>
          <a:xfrm>
            <a:off x="9864196" y="773186"/>
            <a:ext cx="560213" cy="342701"/>
          </a:xfrm>
          <a:prstGeom prst="straightConnector1">
            <a:avLst/>
          </a:prstGeom>
          <a:ln>
            <a:solidFill>
              <a:schemeClr val="tx2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ruta 39"/>
          <p:cNvSpPr txBox="1"/>
          <p:nvPr/>
        </p:nvSpPr>
        <p:spPr>
          <a:xfrm>
            <a:off x="4610481" y="603002"/>
            <a:ext cx="3541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>
                <a:solidFill>
                  <a:schemeClr val="bg1"/>
                </a:solidFill>
              </a:rPr>
              <a:t>OPATUS CPTa  18 – 55+</a:t>
            </a:r>
          </a:p>
        </p:txBody>
      </p:sp>
      <p:sp>
        <p:nvSpPr>
          <p:cNvPr id="106" name="textruta 105"/>
          <p:cNvSpPr txBox="1"/>
          <p:nvPr/>
        </p:nvSpPr>
        <p:spPr>
          <a:xfrm>
            <a:off x="1524000" y="6611780"/>
            <a:ext cx="7601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/>
              </a:rPr>
              <a:t>CPT: X-1</a:t>
            </a:r>
          </a:p>
        </p:txBody>
      </p:sp>
      <p:pic>
        <p:nvPicPr>
          <p:cNvPr id="69" name="Bildobjekt 68" descr="Icon@2x.png"/>
          <p:cNvPicPr>
            <a:picLocks noChangeAspect="1"/>
          </p:cNvPicPr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181" y="536766"/>
            <a:ext cx="579120" cy="579120"/>
          </a:xfrm>
          <a:prstGeom prst="rect">
            <a:avLst/>
          </a:prstGeom>
          <a:noFill/>
        </p:spPr>
      </p:pic>
      <p:grpSp>
        <p:nvGrpSpPr>
          <p:cNvPr id="16" name="Grupp 15"/>
          <p:cNvGrpSpPr/>
          <p:nvPr/>
        </p:nvGrpSpPr>
        <p:grpSpPr>
          <a:xfrm>
            <a:off x="2471553" y="4528614"/>
            <a:ext cx="7964322" cy="1976966"/>
            <a:chOff x="947553" y="4528614"/>
            <a:chExt cx="7964322" cy="1976966"/>
          </a:xfrm>
        </p:grpSpPr>
        <p:sp>
          <p:nvSpPr>
            <p:cNvPr id="67" name="textruta 66"/>
            <p:cNvSpPr txBox="1"/>
            <p:nvPr/>
          </p:nvSpPr>
          <p:spPr>
            <a:xfrm>
              <a:off x="947553" y="5120519"/>
              <a:ext cx="569067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sv-SE" sz="3200" dirty="0">
                  <a:solidFill>
                    <a:srgbClr val="1F497D"/>
                  </a:solidFill>
                </a:rPr>
                <a:t>. . .</a:t>
              </a:r>
            </a:p>
          </p:txBody>
        </p:sp>
        <p:sp>
          <p:nvSpPr>
            <p:cNvPr id="83" name="textruta 82"/>
            <p:cNvSpPr txBox="1"/>
            <p:nvPr/>
          </p:nvSpPr>
          <p:spPr>
            <a:xfrm>
              <a:off x="8831024" y="5391132"/>
              <a:ext cx="80851" cy="246221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r>
                <a:rPr lang="sv-SE" sz="1600" dirty="0">
                  <a:solidFill>
                    <a:schemeClr val="tx2">
                      <a:lumMod val="75000"/>
                    </a:schemeClr>
                  </a:solidFill>
                  <a:latin typeface="Verdana"/>
                  <a:cs typeface="Verdana"/>
                </a:rPr>
                <a:t>t</a:t>
              </a:r>
            </a:p>
          </p:txBody>
        </p:sp>
        <p:cxnSp>
          <p:nvCxnSpPr>
            <p:cNvPr id="82" name="Rak pil 81"/>
            <p:cNvCxnSpPr/>
            <p:nvPr/>
          </p:nvCxnSpPr>
          <p:spPr>
            <a:xfrm>
              <a:off x="1627317" y="5514249"/>
              <a:ext cx="7157617" cy="0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Rak 83"/>
            <p:cNvCxnSpPr/>
            <p:nvPr/>
          </p:nvCxnSpPr>
          <p:spPr>
            <a:xfrm>
              <a:off x="1762957" y="5425832"/>
              <a:ext cx="0" cy="186354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Rak 84"/>
            <p:cNvCxnSpPr/>
            <p:nvPr/>
          </p:nvCxnSpPr>
          <p:spPr>
            <a:xfrm>
              <a:off x="2874270" y="5425832"/>
              <a:ext cx="0" cy="186354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Rak 85"/>
            <p:cNvCxnSpPr/>
            <p:nvPr/>
          </p:nvCxnSpPr>
          <p:spPr>
            <a:xfrm>
              <a:off x="3965401" y="5425832"/>
              <a:ext cx="0" cy="186354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Rak 86"/>
            <p:cNvCxnSpPr/>
            <p:nvPr/>
          </p:nvCxnSpPr>
          <p:spPr>
            <a:xfrm>
              <a:off x="5132459" y="5425832"/>
              <a:ext cx="0" cy="186354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Rak 87"/>
            <p:cNvCxnSpPr/>
            <p:nvPr/>
          </p:nvCxnSpPr>
          <p:spPr>
            <a:xfrm>
              <a:off x="7397004" y="5425832"/>
              <a:ext cx="0" cy="186354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Rak 88"/>
            <p:cNvCxnSpPr/>
            <p:nvPr/>
          </p:nvCxnSpPr>
          <p:spPr>
            <a:xfrm>
              <a:off x="8536998" y="5425832"/>
              <a:ext cx="0" cy="186354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Rak 94"/>
            <p:cNvCxnSpPr/>
            <p:nvPr/>
          </p:nvCxnSpPr>
          <p:spPr>
            <a:xfrm>
              <a:off x="6264732" y="5425832"/>
              <a:ext cx="0" cy="186354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0" name="Grupp 99"/>
            <p:cNvGrpSpPr/>
            <p:nvPr/>
          </p:nvGrpSpPr>
          <p:grpSpPr>
            <a:xfrm>
              <a:off x="2950048" y="5586785"/>
              <a:ext cx="685800" cy="918795"/>
              <a:chOff x="3137520" y="3495887"/>
              <a:chExt cx="685800" cy="918795"/>
            </a:xfrm>
          </p:grpSpPr>
          <p:pic>
            <p:nvPicPr>
              <p:cNvPr id="101" name="Bildobjekt 100" descr="ThumbTap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37520" y="3728882"/>
                <a:ext cx="685800" cy="685800"/>
              </a:xfrm>
              <a:prstGeom prst="rect">
                <a:avLst/>
              </a:prstGeom>
            </p:spPr>
          </p:pic>
          <p:cxnSp>
            <p:nvCxnSpPr>
              <p:cNvPr id="102" name="Rak pil 101"/>
              <p:cNvCxnSpPr/>
              <p:nvPr/>
            </p:nvCxnSpPr>
            <p:spPr>
              <a:xfrm flipV="1">
                <a:off x="3480420" y="3495887"/>
                <a:ext cx="0" cy="360000"/>
              </a:xfrm>
              <a:prstGeom prst="straightConnector1">
                <a:avLst/>
              </a:prstGeom>
              <a:ln w="19050"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3" name="Grupp 102"/>
            <p:cNvGrpSpPr/>
            <p:nvPr/>
          </p:nvGrpSpPr>
          <p:grpSpPr>
            <a:xfrm>
              <a:off x="7373677" y="5585168"/>
              <a:ext cx="685800" cy="918795"/>
              <a:chOff x="3137520" y="3495887"/>
              <a:chExt cx="685800" cy="918795"/>
            </a:xfrm>
          </p:grpSpPr>
          <p:pic>
            <p:nvPicPr>
              <p:cNvPr id="104" name="Bildobjekt 103" descr="ThumbTap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37520" y="3728882"/>
                <a:ext cx="685800" cy="685800"/>
              </a:xfrm>
              <a:prstGeom prst="rect">
                <a:avLst/>
              </a:prstGeom>
            </p:spPr>
          </p:pic>
          <p:cxnSp>
            <p:nvCxnSpPr>
              <p:cNvPr id="105" name="Rak pil 104"/>
              <p:cNvCxnSpPr/>
              <p:nvPr/>
            </p:nvCxnSpPr>
            <p:spPr>
              <a:xfrm flipV="1">
                <a:off x="3480420" y="3495887"/>
                <a:ext cx="0" cy="360000"/>
              </a:xfrm>
              <a:prstGeom prst="straightConnector1">
                <a:avLst/>
              </a:prstGeom>
              <a:ln w="19050"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4" name="CPT3_5.png" descr="/Users/petter/Jobb/OpatusAB/OPATest/DeliveriesThrowLabs/iOS7/images/CPT3_5.png"/>
            <p:cNvPicPr>
              <a:picLocks noChangeAspect="1"/>
            </p:cNvPicPr>
            <p:nvPr/>
          </p:nvPicPr>
          <p:blipFill>
            <a:blip r:embed="rId7" r:link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6598" y="4528614"/>
              <a:ext cx="685800" cy="685800"/>
            </a:xfrm>
            <a:prstGeom prst="rect">
              <a:avLst/>
            </a:prstGeom>
          </p:spPr>
        </p:pic>
        <p:pic>
          <p:nvPicPr>
            <p:cNvPr id="65" name="CPT3_5.png" descr="/Users/petter/Jobb/OpatusAB/OPATest/DeliveriesThrowLabs/iOS7/images/CPT3_5.png"/>
            <p:cNvPicPr>
              <a:picLocks noChangeAspect="1"/>
            </p:cNvPicPr>
            <p:nvPr/>
          </p:nvPicPr>
          <p:blipFill>
            <a:blip r:embed="rId7" r:link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631" y="4528614"/>
              <a:ext cx="685800" cy="685800"/>
            </a:xfrm>
            <a:prstGeom prst="rect">
              <a:avLst/>
            </a:prstGeom>
          </p:spPr>
        </p:pic>
        <p:pic>
          <p:nvPicPr>
            <p:cNvPr id="7" name="CPT3_8.png" descr="/Users/petter/Jobb/OpatusAB/OPATest/DeliveriesThrowLabs/iOS7/images/CPT3_8.png"/>
            <p:cNvPicPr>
              <a:picLocks noChangeAspect="1"/>
            </p:cNvPicPr>
            <p:nvPr/>
          </p:nvPicPr>
          <p:blipFill>
            <a:blip r:embed="rId9" r:link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6730" y="4528614"/>
              <a:ext cx="685800" cy="685800"/>
            </a:xfrm>
            <a:prstGeom prst="rect">
              <a:avLst/>
            </a:prstGeom>
          </p:spPr>
        </p:pic>
        <p:pic>
          <p:nvPicPr>
            <p:cNvPr id="68" name="CPT3_8.png" descr="/Users/petter/Jobb/OpatusAB/OPATest/DeliveriesThrowLabs/iOS7/images/CPT3_8.png"/>
            <p:cNvPicPr>
              <a:picLocks noChangeAspect="1"/>
            </p:cNvPicPr>
            <p:nvPr/>
          </p:nvPicPr>
          <p:blipFill>
            <a:blip r:embed="rId9" r:link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1762" y="4528614"/>
              <a:ext cx="685800" cy="685800"/>
            </a:xfrm>
            <a:prstGeom prst="rect">
              <a:avLst/>
            </a:prstGeom>
          </p:spPr>
        </p:pic>
        <p:pic>
          <p:nvPicPr>
            <p:cNvPr id="75" name="CPT3_4.png" descr="/Users/petter/Jobb/OpatusAB/OPATest/DeliveriesThrowLabs/iOS7/images/CPT3_4.png"/>
            <p:cNvPicPr>
              <a:picLocks noChangeAspect="1"/>
            </p:cNvPicPr>
            <p:nvPr/>
          </p:nvPicPr>
          <p:blipFill>
            <a:blip r:embed="rId11" r:link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1697" y="4528614"/>
              <a:ext cx="685800" cy="685800"/>
            </a:xfrm>
            <a:prstGeom prst="rect">
              <a:avLst/>
            </a:prstGeom>
          </p:spPr>
        </p:pic>
        <p:pic>
          <p:nvPicPr>
            <p:cNvPr id="10" name="CPT3_1.png" descr="/Users/petter/Jobb/OpatusAB/OPATest/DeliveriesThrowLabs/iOS7/images/CPT3_1.png"/>
            <p:cNvPicPr>
              <a:picLocks noChangeAspect="1"/>
            </p:cNvPicPr>
            <p:nvPr/>
          </p:nvPicPr>
          <p:blipFill>
            <a:blip r:embed="rId13" r:link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6664" y="4528614"/>
              <a:ext cx="685800" cy="685800"/>
            </a:xfrm>
            <a:prstGeom prst="rect">
              <a:avLst/>
            </a:prstGeom>
          </p:spPr>
        </p:pic>
      </p:grpSp>
      <p:grpSp>
        <p:nvGrpSpPr>
          <p:cNvPr id="15" name="Grupp 14"/>
          <p:cNvGrpSpPr/>
          <p:nvPr/>
        </p:nvGrpSpPr>
        <p:grpSpPr>
          <a:xfrm>
            <a:off x="2065137" y="2074459"/>
            <a:ext cx="8440122" cy="2075140"/>
            <a:chOff x="541137" y="2074459"/>
            <a:chExt cx="8440122" cy="2075140"/>
          </a:xfrm>
        </p:grpSpPr>
        <p:grpSp>
          <p:nvGrpSpPr>
            <p:cNvPr id="34" name="Grupp 33"/>
            <p:cNvGrpSpPr/>
            <p:nvPr/>
          </p:nvGrpSpPr>
          <p:grpSpPr>
            <a:xfrm>
              <a:off x="3137520" y="3148740"/>
              <a:ext cx="685800" cy="918795"/>
              <a:chOff x="3137520" y="3495887"/>
              <a:chExt cx="685800" cy="918795"/>
            </a:xfrm>
          </p:grpSpPr>
          <p:pic>
            <p:nvPicPr>
              <p:cNvPr id="27" name="Bildobjekt 26" descr="ThumbTap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37520" y="3728882"/>
                <a:ext cx="685800" cy="685800"/>
              </a:xfrm>
              <a:prstGeom prst="rect">
                <a:avLst/>
              </a:prstGeom>
            </p:spPr>
          </p:pic>
          <p:cxnSp>
            <p:nvCxnSpPr>
              <p:cNvPr id="58" name="Rak pil 57"/>
              <p:cNvCxnSpPr/>
              <p:nvPr/>
            </p:nvCxnSpPr>
            <p:spPr>
              <a:xfrm flipV="1">
                <a:off x="3480420" y="3495887"/>
                <a:ext cx="0" cy="360000"/>
              </a:xfrm>
              <a:prstGeom prst="straightConnector1">
                <a:avLst/>
              </a:prstGeom>
              <a:ln w="19050"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upp 96"/>
            <p:cNvGrpSpPr/>
            <p:nvPr/>
          </p:nvGrpSpPr>
          <p:grpSpPr>
            <a:xfrm>
              <a:off x="4184155" y="3131359"/>
              <a:ext cx="685800" cy="918795"/>
              <a:chOff x="3137520" y="3495887"/>
              <a:chExt cx="685800" cy="918795"/>
            </a:xfrm>
          </p:grpSpPr>
          <p:pic>
            <p:nvPicPr>
              <p:cNvPr id="98" name="Bildobjekt 97" descr="ThumbTap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37520" y="3728882"/>
                <a:ext cx="685800" cy="685800"/>
              </a:xfrm>
              <a:prstGeom prst="rect">
                <a:avLst/>
              </a:prstGeom>
            </p:spPr>
          </p:pic>
          <p:cxnSp>
            <p:nvCxnSpPr>
              <p:cNvPr id="99" name="Rak pil 98"/>
              <p:cNvCxnSpPr/>
              <p:nvPr/>
            </p:nvCxnSpPr>
            <p:spPr>
              <a:xfrm flipV="1">
                <a:off x="3480420" y="3495887"/>
                <a:ext cx="0" cy="360000"/>
              </a:xfrm>
              <a:prstGeom prst="straightConnector1">
                <a:avLst/>
              </a:prstGeom>
              <a:ln w="19050"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" name="CPT3_5.png" descr="/Users/petter/Jobb/OpatusAB/OPATest/DeliveriesThrowLabs/iOS7/images/CPT3_5.png"/>
            <p:cNvPicPr>
              <a:picLocks noChangeAspect="1"/>
            </p:cNvPicPr>
            <p:nvPr/>
          </p:nvPicPr>
          <p:blipFill>
            <a:blip r:embed="rId7" r:link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137" y="2074459"/>
              <a:ext cx="685800" cy="685800"/>
            </a:xfrm>
            <a:prstGeom prst="rect">
              <a:avLst/>
            </a:prstGeom>
          </p:spPr>
        </p:pic>
        <p:grpSp>
          <p:nvGrpSpPr>
            <p:cNvPr id="14" name="Grupp 13"/>
            <p:cNvGrpSpPr/>
            <p:nvPr/>
          </p:nvGrpSpPr>
          <p:grpSpPr>
            <a:xfrm>
              <a:off x="748397" y="2074459"/>
              <a:ext cx="8232862" cy="2075140"/>
              <a:chOff x="748397" y="2074459"/>
              <a:chExt cx="8232862" cy="2075140"/>
            </a:xfrm>
          </p:grpSpPr>
          <p:cxnSp>
            <p:nvCxnSpPr>
              <p:cNvPr id="17" name="Rak pil 16"/>
              <p:cNvCxnSpPr/>
              <p:nvPr/>
            </p:nvCxnSpPr>
            <p:spPr>
              <a:xfrm>
                <a:off x="748397" y="3070993"/>
                <a:ext cx="8088129" cy="0"/>
              </a:xfrm>
              <a:prstGeom prst="straightConnector1">
                <a:avLst/>
              </a:prstGeom>
              <a:ln w="19050">
                <a:solidFill>
                  <a:schemeClr val="tx2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ruta 19"/>
              <p:cNvSpPr txBox="1"/>
              <p:nvPr/>
            </p:nvSpPr>
            <p:spPr>
              <a:xfrm>
                <a:off x="8900408" y="2947876"/>
                <a:ext cx="80851" cy="246221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sv-SE" sz="1600" dirty="0">
                    <a:solidFill>
                      <a:schemeClr val="tx2">
                        <a:lumMod val="75000"/>
                      </a:schemeClr>
                    </a:solidFill>
                    <a:latin typeface="Verdana"/>
                    <a:cs typeface="Verdana"/>
                  </a:rPr>
                  <a:t>t</a:t>
                </a:r>
              </a:p>
            </p:txBody>
          </p:sp>
          <p:cxnSp>
            <p:nvCxnSpPr>
              <p:cNvPr id="42" name="Rak 41"/>
              <p:cNvCxnSpPr/>
              <p:nvPr/>
            </p:nvCxnSpPr>
            <p:spPr>
              <a:xfrm>
                <a:off x="884037" y="2982576"/>
                <a:ext cx="0" cy="186354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Rak 42"/>
              <p:cNvCxnSpPr/>
              <p:nvPr/>
            </p:nvCxnSpPr>
            <p:spPr>
              <a:xfrm>
                <a:off x="1995350" y="2982576"/>
                <a:ext cx="0" cy="186354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Rak 43"/>
              <p:cNvCxnSpPr/>
              <p:nvPr/>
            </p:nvCxnSpPr>
            <p:spPr>
              <a:xfrm>
                <a:off x="3086481" y="2982576"/>
                <a:ext cx="0" cy="186354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Rak 44"/>
              <p:cNvCxnSpPr/>
              <p:nvPr/>
            </p:nvCxnSpPr>
            <p:spPr>
              <a:xfrm>
                <a:off x="4253539" y="2982576"/>
                <a:ext cx="0" cy="186354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Rak 45"/>
              <p:cNvCxnSpPr/>
              <p:nvPr/>
            </p:nvCxnSpPr>
            <p:spPr>
              <a:xfrm>
                <a:off x="6518084" y="2982576"/>
                <a:ext cx="0" cy="186354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Rak 47"/>
              <p:cNvCxnSpPr/>
              <p:nvPr/>
            </p:nvCxnSpPr>
            <p:spPr>
              <a:xfrm>
                <a:off x="7658078" y="2982576"/>
                <a:ext cx="0" cy="186354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Rak 91"/>
              <p:cNvCxnSpPr/>
              <p:nvPr/>
            </p:nvCxnSpPr>
            <p:spPr>
              <a:xfrm>
                <a:off x="5362915" y="2982576"/>
                <a:ext cx="0" cy="186354"/>
              </a:xfrm>
              <a:prstGeom prst="line">
                <a:avLst/>
              </a:prstGeom>
              <a:ln w="19050"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ruta 18"/>
              <p:cNvSpPr txBox="1"/>
              <p:nvPr/>
            </p:nvSpPr>
            <p:spPr>
              <a:xfrm>
                <a:off x="8737144" y="2672271"/>
                <a:ext cx="233418" cy="1477328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sv-SE" sz="3200" dirty="0">
                    <a:solidFill>
                      <a:schemeClr val="tx2"/>
                    </a:solidFill>
                  </a:rPr>
                  <a:t>. . .</a:t>
                </a:r>
              </a:p>
            </p:txBody>
          </p:sp>
          <p:pic>
            <p:nvPicPr>
              <p:cNvPr id="5" name="CPT3_6.png" descr="/Users/petter/Jobb/OpatusAB/OPATest/DeliveriesThrowLabs/iOS7/images/CPT3_6.png"/>
              <p:cNvPicPr>
                <a:picLocks noChangeAspect="1"/>
              </p:cNvPicPr>
              <p:nvPr/>
            </p:nvPicPr>
            <p:blipFill>
              <a:blip r:embed="rId15" r:link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7165" y="2074459"/>
                <a:ext cx="685800" cy="685800"/>
              </a:xfrm>
              <a:prstGeom prst="rect">
                <a:avLst/>
              </a:prstGeom>
            </p:spPr>
          </p:pic>
          <p:pic>
            <p:nvPicPr>
              <p:cNvPr id="8" name="CPT3_4.png" descr="/Users/petter/Jobb/OpatusAB/OPATest/DeliveriesThrowLabs/iOS7/images/CPT3_4.png"/>
              <p:cNvPicPr>
                <a:picLocks noChangeAspect="1"/>
              </p:cNvPicPr>
              <p:nvPr/>
            </p:nvPicPr>
            <p:blipFill>
              <a:blip r:embed="rId11" r:link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70144" y="2074459"/>
                <a:ext cx="685800" cy="685800"/>
              </a:xfrm>
              <a:prstGeom prst="rect">
                <a:avLst/>
              </a:prstGeom>
            </p:spPr>
          </p:pic>
          <p:pic>
            <p:nvPicPr>
              <p:cNvPr id="70" name="CPT3_4.png" descr="/Users/petter/Jobb/OpatusAB/OPATest/DeliveriesThrowLabs/iOS7/images/CPT3_4.png"/>
              <p:cNvPicPr>
                <a:picLocks noChangeAspect="1"/>
              </p:cNvPicPr>
              <p:nvPr/>
            </p:nvPicPr>
            <p:blipFill>
              <a:blip r:embed="rId11" r:link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99151" y="2074459"/>
                <a:ext cx="685800" cy="685800"/>
              </a:xfrm>
              <a:prstGeom prst="rect">
                <a:avLst/>
              </a:prstGeom>
            </p:spPr>
          </p:pic>
          <p:pic>
            <p:nvPicPr>
              <p:cNvPr id="74" name="CPT3_4.png" descr="/Users/petter/Jobb/OpatusAB/OPATest/DeliveriesThrowLabs/iOS7/images/CPT3_4.png"/>
              <p:cNvPicPr>
                <a:picLocks noChangeAspect="1"/>
              </p:cNvPicPr>
              <p:nvPr/>
            </p:nvPicPr>
            <p:blipFill>
              <a:blip r:embed="rId11" r:link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28158" y="2074459"/>
                <a:ext cx="685800" cy="685800"/>
              </a:xfrm>
              <a:prstGeom prst="rect">
                <a:avLst/>
              </a:prstGeom>
            </p:spPr>
          </p:pic>
          <p:pic>
            <p:nvPicPr>
              <p:cNvPr id="12" name="CPT3_2.png" descr="/Users/petter/Jobb/OpatusAB/OPATest/DeliveriesThrowLabs/iOS7/images/CPT3_2.png"/>
              <p:cNvPicPr>
                <a:picLocks noChangeAspect="1"/>
              </p:cNvPicPr>
              <p:nvPr/>
            </p:nvPicPr>
            <p:blipFill>
              <a:blip r:embed="rId17" r:link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86172" y="2074459"/>
                <a:ext cx="685800" cy="685800"/>
              </a:xfrm>
              <a:prstGeom prst="rect">
                <a:avLst/>
              </a:prstGeom>
            </p:spPr>
          </p:pic>
          <p:pic>
            <p:nvPicPr>
              <p:cNvPr id="13" name="CPT3_3.png" descr="/Users/petter/Jobb/OpatusAB/OPATest/DeliveriesThrowLabs/iOS7/images/CPT3_3.png"/>
              <p:cNvPicPr>
                <a:picLocks noChangeAspect="1"/>
              </p:cNvPicPr>
              <p:nvPr/>
            </p:nvPicPr>
            <p:blipFill>
              <a:blip r:embed="rId19" r:link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15178" y="2074459"/>
                <a:ext cx="685800" cy="685800"/>
              </a:xfrm>
              <a:prstGeom prst="rect">
                <a:avLst/>
              </a:prstGeom>
            </p:spPr>
          </p:pic>
        </p:grpSp>
      </p:grpSp>
      <p:pic>
        <p:nvPicPr>
          <p:cNvPr id="66" name="Grafik 65">
            <a:extLst>
              <a:ext uri="{FF2B5EF4-FFF2-40B4-BE49-F238E27FC236}">
                <a16:creationId xmlns:a16="http://schemas.microsoft.com/office/drawing/2014/main" id="{CF21DC7E-62EB-4F9F-8D11-F624CA620392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41" y="76072"/>
            <a:ext cx="2932300" cy="9453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22373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371" y="5906684"/>
            <a:ext cx="2668857" cy="8604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FA972789-C9E4-4204-9A6D-682EE8DCE0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5452" y="-2427282"/>
            <a:ext cx="873587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OPATUS – CPTa </a:t>
            </a:r>
            <a:endParaRPr kumimoji="0" lang="de-DE" altLang="de-DE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7E7FFDF2-F71B-4ABD-AFCE-657AE10C8E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2983882"/>
              </p:ext>
            </p:extLst>
          </p:nvPr>
        </p:nvGraphicFramePr>
        <p:xfrm>
          <a:off x="402956" y="17011"/>
          <a:ext cx="5184192" cy="6840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6" name="Acrobat Document" r:id="rId4" imgW="3777856" imgH="5346331" progId="AcroExch.Document.DC">
                  <p:embed/>
                </p:oleObj>
              </mc:Choice>
              <mc:Fallback>
                <p:oleObj name="Acrobat Document" r:id="rId4" imgW="3777856" imgH="5346331" progId="AcroExch.Document.DC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956" y="17011"/>
                        <a:ext cx="5184192" cy="6840989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3">
            <a:extLst>
              <a:ext uri="{FF2B5EF4-FFF2-40B4-BE49-F238E27FC236}">
                <a16:creationId xmlns:a16="http://schemas.microsoft.com/office/drawing/2014/main" id="{5A5A06AB-9F2B-4375-AA82-CF6D70016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7148" y="2151727"/>
            <a:ext cx="7139552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0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Legende:</a:t>
            </a: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grüne Kreise=richtige Reaktionen,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rote Punkte=Impulsfehler=vorschnelle falsche Reaktionen, rote Kreise=Auslassfehler,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lila Kreise=Zufallsreaktionen=Zeichen von Impulsivität, schwarze Kreuze=Multitaps=Mehrfachantworten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=Zeichen von Impulsivität,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blaue Kurve oben=Bewegungs-/Unruhemuster</a:t>
            </a:r>
            <a:endParaRPr kumimoji="0" lang="de-DE" altLang="de-DE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006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>
                <a:solidFill>
                  <a:schemeClr val="bg1"/>
                </a:solidFill>
              </a:rPr>
              <a:t>Wirkmechanismen im Vergleich</a:t>
            </a:r>
          </a:p>
        </p:txBody>
      </p:sp>
      <p:pic>
        <p:nvPicPr>
          <p:cNvPr id="3074" name="Picture 2" descr="U:\Shire-GXR\Kongress\SHIRE GXR-6572  Referentenpräsentation\Grafik\_MoA_alle\Reinzeichnung\JPG\RZ2_Grafik_MoA_al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22849"/>
            <a:ext cx="9144000" cy="576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498" y="0"/>
            <a:ext cx="3033003" cy="9778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179800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058781" y="1063172"/>
            <a:ext cx="4940179" cy="1934028"/>
          </a:xfrm>
        </p:spPr>
        <p:txBody>
          <a:bodyPr/>
          <a:lstStyle/>
          <a:p>
            <a:r>
              <a:rPr lang="de-DE" sz="2400" b="1" dirty="0">
                <a:solidFill>
                  <a:schemeClr val="bg1"/>
                </a:solidFill>
              </a:rPr>
              <a:t>Wirkmechanismen im Vergleich</a:t>
            </a:r>
            <a:br>
              <a:rPr lang="de-DE" sz="2400" dirty="0">
                <a:solidFill>
                  <a:schemeClr val="bg1"/>
                </a:solidFill>
              </a:rPr>
            </a:b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b="1" dirty="0">
                <a:solidFill>
                  <a:schemeClr val="bg1"/>
                </a:solidFill>
              </a:rPr>
              <a:t>3 Botenstoffe: </a:t>
            </a:r>
            <a:br>
              <a:rPr lang="de-DE" sz="2400" dirty="0">
                <a:solidFill>
                  <a:schemeClr val="bg1"/>
                </a:solidFill>
              </a:rPr>
            </a:b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b="1" dirty="0">
                <a:solidFill>
                  <a:schemeClr val="bg1"/>
                </a:solidFill>
              </a:rPr>
              <a:t>- Serotonin </a:t>
            </a:r>
            <a:br>
              <a:rPr lang="de-DE" sz="2400" b="1" dirty="0">
                <a:solidFill>
                  <a:schemeClr val="bg1"/>
                </a:solidFill>
              </a:rPr>
            </a:br>
            <a:r>
              <a:rPr lang="de-DE" sz="2400" b="1" dirty="0">
                <a:solidFill>
                  <a:schemeClr val="bg1"/>
                </a:solidFill>
              </a:rPr>
              <a:t> - Noradrenalin</a:t>
            </a:r>
            <a:br>
              <a:rPr lang="de-DE" sz="2400" b="1" dirty="0">
                <a:solidFill>
                  <a:schemeClr val="bg1"/>
                </a:solidFill>
              </a:rPr>
            </a:br>
            <a:r>
              <a:rPr lang="de-DE" sz="2400" b="1" dirty="0">
                <a:solidFill>
                  <a:schemeClr val="bg1"/>
                </a:solidFill>
              </a:rPr>
              <a:t> - Dopamin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018" y="5800108"/>
            <a:ext cx="3033003" cy="9778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C4D6CA3-D443-487A-BAA9-7118918577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752"/>
            <a:ext cx="7083425" cy="6984807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8376EC00-0135-4E33-B4CF-B4BD59EAD471}"/>
              </a:ext>
            </a:extLst>
          </p:cNvPr>
          <p:cNvSpPr txBox="1"/>
          <p:nvPr/>
        </p:nvSpPr>
        <p:spPr>
          <a:xfrm>
            <a:off x="7274560" y="3446743"/>
            <a:ext cx="378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aus „ADS ist heilbar“, Dr. Meyers, GTVH 2019, S.152</a:t>
            </a:r>
          </a:p>
        </p:txBody>
      </p:sp>
    </p:spTree>
    <p:extLst>
      <p:ext uri="{BB962C8B-B14F-4D97-AF65-F5344CB8AC3E}">
        <p14:creationId xmlns:p14="http://schemas.microsoft.com/office/powerpoint/2010/main" val="1297157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288000"/>
            <a:ext cx="9404723" cy="1400530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Amphetaminsulfat Rezeptur 2%ig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478" y="321000"/>
            <a:ext cx="2363467" cy="76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EAF89504-4E8F-4B0A-8C05-61D6F4373A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15609"/>
              </p:ext>
            </p:extLst>
          </p:nvPr>
        </p:nvGraphicFramePr>
        <p:xfrm>
          <a:off x="358152" y="1190300"/>
          <a:ext cx="3778250" cy="534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2" name="Acrobat Document" r:id="rId4" imgW="3777856" imgH="5346331" progId="AcroExch.Document.DC">
                  <p:embed/>
                </p:oleObj>
              </mc:Choice>
              <mc:Fallback>
                <p:oleObj name="Acrobat Document" r:id="rId4" imgW="3777856" imgH="534633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8152" y="1190300"/>
                        <a:ext cx="3778250" cy="5346700"/>
                      </a:xfrm>
                      <a:prstGeom prst="rect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7F19589F-B973-4CEC-BCA1-8E5AED63A0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1972312"/>
              </p:ext>
            </p:extLst>
          </p:nvPr>
        </p:nvGraphicFramePr>
        <p:xfrm>
          <a:off x="4257063" y="1190300"/>
          <a:ext cx="3778250" cy="534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3" name="Acrobat Document" r:id="rId6" imgW="3777856" imgH="5346331" progId="AcroExch.Document.DC">
                  <p:embed/>
                </p:oleObj>
              </mc:Choice>
              <mc:Fallback>
                <p:oleObj name="Acrobat Document" r:id="rId6" imgW="3777856" imgH="534633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57063" y="1190300"/>
                        <a:ext cx="3778250" cy="5346700"/>
                      </a:xfrm>
                      <a:prstGeom prst="rect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E6FBA670-6B34-48AC-B336-AB4B668E88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723844"/>
              </p:ext>
            </p:extLst>
          </p:nvPr>
        </p:nvGraphicFramePr>
        <p:xfrm>
          <a:off x="8196875" y="1190300"/>
          <a:ext cx="3778250" cy="534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4" name="Acrobat Document" r:id="rId8" imgW="3777856" imgH="5346331" progId="AcroExch.Document.DC">
                  <p:embed/>
                </p:oleObj>
              </mc:Choice>
              <mc:Fallback>
                <p:oleObj name="Acrobat Document" r:id="rId8" imgW="3777856" imgH="534633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196875" y="1190300"/>
                        <a:ext cx="3778250" cy="5346700"/>
                      </a:xfrm>
                      <a:prstGeom prst="rect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3205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63455"/>
          </a:xfrm>
        </p:spPr>
        <p:txBody>
          <a:bodyPr>
            <a:normAutofit fontScale="90000"/>
          </a:bodyPr>
          <a:lstStyle/>
          <a:p>
            <a:r>
              <a:rPr lang="de-DE" dirty="0">
                <a:solidFill>
                  <a:schemeClr val="bg1"/>
                </a:solidFill>
              </a:rPr>
              <a:t>Interessenkonflikte: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1985818"/>
            <a:ext cx="9144000" cy="3271982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Studien und Vorträge im Auftrag der Firmen </a:t>
            </a:r>
            <a:r>
              <a:rPr lang="de-DE" dirty="0" err="1">
                <a:solidFill>
                  <a:schemeClr val="bg1"/>
                </a:solidFill>
              </a:rPr>
              <a:t>Shire</a:t>
            </a:r>
            <a:r>
              <a:rPr lang="de-DE" dirty="0">
                <a:solidFill>
                  <a:schemeClr val="bg1"/>
                </a:solidFill>
              </a:rPr>
              <a:t>, Lilly, </a:t>
            </a:r>
            <a:r>
              <a:rPr lang="de-DE" dirty="0" err="1">
                <a:solidFill>
                  <a:schemeClr val="bg1"/>
                </a:solidFill>
              </a:rPr>
              <a:t>Medice</a:t>
            </a:r>
            <a:r>
              <a:rPr lang="de-DE" dirty="0">
                <a:solidFill>
                  <a:schemeClr val="bg1"/>
                </a:solidFill>
              </a:rPr>
              <a:t>, Novartis, </a:t>
            </a:r>
            <a:r>
              <a:rPr lang="de-DE" dirty="0" err="1">
                <a:solidFill>
                  <a:schemeClr val="bg1"/>
                </a:solidFill>
              </a:rPr>
              <a:t>Servier</a:t>
            </a:r>
            <a:r>
              <a:rPr lang="de-DE" dirty="0">
                <a:solidFill>
                  <a:schemeClr val="bg1"/>
                </a:solidFill>
              </a:rPr>
              <a:t> und Janssen-</a:t>
            </a:r>
            <a:r>
              <a:rPr lang="de-DE" dirty="0" err="1">
                <a:solidFill>
                  <a:schemeClr val="bg1"/>
                </a:solidFill>
              </a:rPr>
              <a:t>Cilag</a:t>
            </a:r>
            <a:endParaRPr lang="de-DE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Beratender Arzt für die Firmen </a:t>
            </a:r>
            <a:r>
              <a:rPr lang="de-DE" dirty="0" err="1">
                <a:solidFill>
                  <a:schemeClr val="bg1"/>
                </a:solidFill>
              </a:rPr>
              <a:t>qb</a:t>
            </a:r>
            <a:r>
              <a:rPr lang="de-DE" dirty="0">
                <a:solidFill>
                  <a:schemeClr val="bg1"/>
                </a:solidFill>
              </a:rPr>
              <a:t>-Tech  ® und Opatus ®</a:t>
            </a:r>
          </a:p>
          <a:p>
            <a:r>
              <a:rPr lang="de-DE" dirty="0">
                <a:solidFill>
                  <a:schemeClr val="bg1"/>
                </a:solidFill>
              </a:rPr>
              <a:t>+++</a:t>
            </a:r>
          </a:p>
          <a:p>
            <a:r>
              <a:rPr lang="de-DE" dirty="0">
                <a:solidFill>
                  <a:schemeClr val="bg1"/>
                </a:solidFill>
              </a:rPr>
              <a:t>Beratender Arzt für die KVWL (</a:t>
            </a:r>
            <a:r>
              <a:rPr lang="de-DE" dirty="0" err="1">
                <a:solidFill>
                  <a:schemeClr val="bg1"/>
                </a:solidFill>
              </a:rPr>
              <a:t>PharmPro</a:t>
            </a:r>
            <a:r>
              <a:rPr lang="de-DE" dirty="0">
                <a:solidFill>
                  <a:schemeClr val="bg1"/>
                </a:solidFill>
              </a:rPr>
              <a:t> ®)</a:t>
            </a:r>
          </a:p>
          <a:p>
            <a:r>
              <a:rPr lang="de-DE" dirty="0">
                <a:solidFill>
                  <a:schemeClr val="bg1"/>
                </a:solidFill>
              </a:rPr>
              <a:t>Mitglied der Ethikkommission der ÄKWL und der Universität Münster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435" y="5406016"/>
            <a:ext cx="4503565" cy="14519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4119029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288000"/>
            <a:ext cx="9404723" cy="1400530"/>
          </a:xfrm>
          <a:solidFill>
            <a:schemeClr val="tx1"/>
          </a:solidFill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LDX Feineinstellung 1</a:t>
            </a:r>
          </a:p>
        </p:txBody>
      </p:sp>
      <p:pic>
        <p:nvPicPr>
          <p:cNvPr id="8" name="Bildobjekt 7" descr="13126_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0" y="1116000"/>
            <a:ext cx="4004945" cy="5667502"/>
          </a:xfrm>
          <a:prstGeom prst="rect">
            <a:avLst/>
          </a:prstGeom>
          <a:solidFill>
            <a:schemeClr val="tx1"/>
          </a:solidFill>
          <a:ln w="19050" cmpd="sng">
            <a:solidFill>
              <a:schemeClr val="bg1"/>
            </a:solidFill>
          </a:ln>
        </p:spPr>
      </p:pic>
      <p:pic>
        <p:nvPicPr>
          <p:cNvPr id="9" name="Bildobjekt 8" descr="13126_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4000" y="1116000"/>
            <a:ext cx="4004945" cy="5667502"/>
          </a:xfrm>
          <a:prstGeom prst="rect">
            <a:avLst/>
          </a:prstGeom>
          <a:solidFill>
            <a:schemeClr val="tx1"/>
          </a:solidFill>
          <a:ln w="19050" cmpd="sng">
            <a:solidFill>
              <a:schemeClr val="bg1"/>
            </a:solidFill>
          </a:ln>
        </p:spPr>
      </p:pic>
      <p:pic>
        <p:nvPicPr>
          <p:cNvPr id="10" name="Bildobjekt 9" descr="13126_3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000" y="1116000"/>
            <a:ext cx="4004945" cy="5667502"/>
          </a:xfrm>
          <a:prstGeom prst="rect">
            <a:avLst/>
          </a:prstGeom>
          <a:solidFill>
            <a:schemeClr val="tx1"/>
          </a:solidFill>
          <a:ln w="19050" cmpd="sng">
            <a:solidFill>
              <a:schemeClr val="bg1"/>
            </a:solidFill>
          </a:ln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264" y="63056"/>
            <a:ext cx="3092681" cy="9971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1529046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288000"/>
            <a:ext cx="9404723" cy="1400530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LDX Feineinstellung 2</a:t>
            </a:r>
          </a:p>
        </p:txBody>
      </p:sp>
      <p:pic>
        <p:nvPicPr>
          <p:cNvPr id="7" name="Bildobjekt 6" descr="12653_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00" y="1116000"/>
            <a:ext cx="4004945" cy="5667502"/>
          </a:xfrm>
          <a:prstGeom prst="rect">
            <a:avLst/>
          </a:prstGeom>
          <a:solidFill>
            <a:schemeClr val="tx1"/>
          </a:solidFill>
          <a:ln w="19050" cmpd="sng">
            <a:solidFill>
              <a:schemeClr val="bg1"/>
            </a:solidFill>
          </a:ln>
        </p:spPr>
      </p:pic>
      <p:pic>
        <p:nvPicPr>
          <p:cNvPr id="8" name="Bildobjekt 7" descr="12653_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4000" y="1116000"/>
            <a:ext cx="4004945" cy="5667502"/>
          </a:xfrm>
          <a:prstGeom prst="rect">
            <a:avLst/>
          </a:prstGeom>
          <a:solidFill>
            <a:schemeClr val="tx1"/>
          </a:solidFill>
          <a:ln w="19050" cmpd="sng">
            <a:solidFill>
              <a:schemeClr val="bg1"/>
            </a:solidFill>
          </a:ln>
        </p:spPr>
      </p:pic>
      <p:pic>
        <p:nvPicPr>
          <p:cNvPr id="9" name="Bildobjekt 8" descr="12653_4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000" y="1116000"/>
            <a:ext cx="4004945" cy="5667502"/>
          </a:xfrm>
          <a:prstGeom prst="rect">
            <a:avLst/>
          </a:prstGeom>
          <a:solidFill>
            <a:schemeClr val="tx1"/>
          </a:solidFill>
          <a:ln w="19050" cmpd="sng">
            <a:solidFill>
              <a:schemeClr val="bg1"/>
            </a:solidFill>
          </a:ln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285" y="0"/>
            <a:ext cx="3269715" cy="10541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9302030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66888" y="288000"/>
            <a:ext cx="1883044" cy="1400530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MPH 1</a:t>
            </a:r>
          </a:p>
        </p:txBody>
      </p:sp>
      <p:pic>
        <p:nvPicPr>
          <p:cNvPr id="6" name="Bildobjekt 5" descr="15367_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5" y="-25700"/>
            <a:ext cx="4838868" cy="6847607"/>
          </a:xfrm>
          <a:prstGeom prst="rect">
            <a:avLst/>
          </a:prstGeom>
          <a:solidFill>
            <a:schemeClr val="tx1"/>
          </a:solidFill>
          <a:ln w="19050" cmpd="sng">
            <a:solidFill>
              <a:schemeClr val="bg1"/>
            </a:solidFill>
          </a:ln>
        </p:spPr>
      </p:pic>
      <p:pic>
        <p:nvPicPr>
          <p:cNvPr id="7" name="Bildobjekt 6" descr="15367_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073" y="-25700"/>
            <a:ext cx="4864372" cy="6883700"/>
          </a:xfrm>
          <a:prstGeom prst="rect">
            <a:avLst/>
          </a:prstGeom>
          <a:solidFill>
            <a:schemeClr val="tx1"/>
          </a:solidFill>
          <a:ln w="19050" cmpd="sng">
            <a:solidFill>
              <a:schemeClr val="bg1"/>
            </a:solidFill>
          </a:ln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537" y="5873858"/>
            <a:ext cx="2425218" cy="7819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650800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12644" y="288000"/>
            <a:ext cx="1960536" cy="1400530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MPH 2</a:t>
            </a:r>
          </a:p>
        </p:txBody>
      </p:sp>
      <p:pic>
        <p:nvPicPr>
          <p:cNvPr id="6" name="Bildobjekt 5" descr="14950_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820" y="-3799"/>
            <a:ext cx="4905590" cy="6942028"/>
          </a:xfrm>
          <a:prstGeom prst="rect">
            <a:avLst/>
          </a:prstGeom>
          <a:solidFill>
            <a:schemeClr val="tx1"/>
          </a:solidFill>
          <a:ln w="19050" cmpd="sng">
            <a:solidFill>
              <a:schemeClr val="bg1"/>
            </a:solidFill>
          </a:ln>
        </p:spPr>
      </p:pic>
      <p:pic>
        <p:nvPicPr>
          <p:cNvPr id="7" name="Bildobjekt 6" descr="14950_4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9052" y="-3799"/>
            <a:ext cx="4905590" cy="6942028"/>
          </a:xfrm>
          <a:prstGeom prst="rect">
            <a:avLst/>
          </a:prstGeom>
          <a:solidFill>
            <a:schemeClr val="tx1"/>
          </a:solidFill>
          <a:ln w="19050" cmpd="sng">
            <a:solidFill>
              <a:schemeClr val="bg1"/>
            </a:solidFill>
          </a:ln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642" y="5897105"/>
            <a:ext cx="2353114" cy="7586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0165118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94929" y="288000"/>
            <a:ext cx="2316996" cy="1400530"/>
          </a:xfrm>
        </p:spPr>
        <p:txBody>
          <a:bodyPr/>
          <a:lstStyle/>
          <a:p>
            <a:r>
              <a:rPr lang="de-DE" dirty="0" err="1">
                <a:solidFill>
                  <a:schemeClr val="bg1"/>
                </a:solidFill>
              </a:rPr>
              <a:t>Imi</a:t>
            </a:r>
            <a:r>
              <a:rPr lang="de-DE" dirty="0">
                <a:solidFill>
                  <a:schemeClr val="bg1"/>
                </a:solidFill>
              </a:rPr>
              <a:t>- </a:t>
            </a:r>
            <a:r>
              <a:rPr lang="de-DE" dirty="0" err="1">
                <a:solidFill>
                  <a:schemeClr val="bg1"/>
                </a:solidFill>
              </a:rPr>
              <a:t>pramin</a:t>
            </a:r>
            <a:r>
              <a:rPr lang="de-DE" dirty="0">
                <a:solidFill>
                  <a:schemeClr val="bg1"/>
                </a:solidFill>
              </a:rPr>
              <a:t>- hydro- </a:t>
            </a:r>
            <a:r>
              <a:rPr lang="de-DE" dirty="0" err="1">
                <a:solidFill>
                  <a:schemeClr val="bg1"/>
                </a:solidFill>
              </a:rPr>
              <a:t>chlorid</a:t>
            </a:r>
            <a:r>
              <a:rPr lang="de-DE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6" name="Bildobjekt 5" descr="13729_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7686"/>
            <a:ext cx="4928259" cy="6974108"/>
          </a:xfrm>
          <a:prstGeom prst="rect">
            <a:avLst/>
          </a:prstGeom>
          <a:solidFill>
            <a:schemeClr val="tx1"/>
          </a:solidFill>
          <a:ln w="19050" cmpd="sng">
            <a:solidFill>
              <a:schemeClr val="bg1"/>
            </a:solidFill>
          </a:ln>
        </p:spPr>
      </p:pic>
      <p:pic>
        <p:nvPicPr>
          <p:cNvPr id="7" name="Bildobjekt 6" descr="13729_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8259" y="-107686"/>
            <a:ext cx="4922308" cy="6965686"/>
          </a:xfrm>
          <a:prstGeom prst="rect">
            <a:avLst/>
          </a:prstGeom>
          <a:solidFill>
            <a:schemeClr val="tx1"/>
          </a:solidFill>
          <a:ln w="19050" cmpd="sng">
            <a:solidFill>
              <a:schemeClr val="bg1"/>
            </a:solidFill>
          </a:ln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929" y="6011212"/>
            <a:ext cx="2395383" cy="772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2351194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70941" y="287999"/>
            <a:ext cx="2371241" cy="2827160"/>
          </a:xfrm>
        </p:spPr>
        <p:txBody>
          <a:bodyPr/>
          <a:lstStyle/>
          <a:p>
            <a:r>
              <a:rPr lang="de-DE" dirty="0" err="1">
                <a:solidFill>
                  <a:schemeClr val="bg1"/>
                </a:solidFill>
              </a:rPr>
              <a:t>Imi</a:t>
            </a:r>
            <a:r>
              <a:rPr lang="de-DE" dirty="0">
                <a:solidFill>
                  <a:schemeClr val="bg1"/>
                </a:solidFill>
              </a:rPr>
              <a:t>- </a:t>
            </a:r>
            <a:r>
              <a:rPr lang="de-DE" dirty="0" err="1">
                <a:solidFill>
                  <a:schemeClr val="bg1"/>
                </a:solidFill>
              </a:rPr>
              <a:t>pramin</a:t>
            </a:r>
            <a:r>
              <a:rPr lang="de-DE" dirty="0">
                <a:solidFill>
                  <a:schemeClr val="bg1"/>
                </a:solidFill>
              </a:rPr>
              <a:t>- hydro- </a:t>
            </a:r>
            <a:r>
              <a:rPr lang="de-DE" dirty="0" err="1">
                <a:solidFill>
                  <a:schemeClr val="bg1"/>
                </a:solidFill>
              </a:rPr>
              <a:t>chlorid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6" name="Bildobjekt 5" descr="13697_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8812" y="-158652"/>
            <a:ext cx="4958323" cy="7016652"/>
          </a:xfrm>
          <a:prstGeom prst="rect">
            <a:avLst/>
          </a:prstGeom>
          <a:solidFill>
            <a:schemeClr val="tx1"/>
          </a:solidFill>
          <a:ln w="19050" cmpd="sng">
            <a:solidFill>
              <a:schemeClr val="bg1"/>
            </a:solidFill>
          </a:ln>
        </p:spPr>
      </p:pic>
      <p:pic>
        <p:nvPicPr>
          <p:cNvPr id="7" name="Bildobjekt 6" descr="13697_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2617" y="-158652"/>
            <a:ext cx="4958324" cy="7016652"/>
          </a:xfrm>
          <a:prstGeom prst="rect">
            <a:avLst/>
          </a:prstGeom>
          <a:solidFill>
            <a:schemeClr val="tx1"/>
          </a:solidFill>
          <a:ln w="19050" cmpd="sng">
            <a:solidFill>
              <a:schemeClr val="bg1"/>
            </a:solidFill>
          </a:ln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306" y="5811864"/>
            <a:ext cx="3013694" cy="9716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8692437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56183" y="288000"/>
            <a:ext cx="2371234" cy="1400530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Homöo-</a:t>
            </a:r>
            <a:r>
              <a:rPr lang="de-DE" dirty="0" err="1">
                <a:solidFill>
                  <a:schemeClr val="bg1"/>
                </a:solidFill>
              </a:rPr>
              <a:t>pathie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6" name="Bildobjekt 5" descr="14545_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15" y="0"/>
            <a:ext cx="4892567" cy="6923599"/>
          </a:xfrm>
          <a:prstGeom prst="rect">
            <a:avLst/>
          </a:prstGeom>
          <a:solidFill>
            <a:schemeClr val="tx1"/>
          </a:solidFill>
          <a:ln w="19050" cmpd="sng">
            <a:solidFill>
              <a:schemeClr val="bg1"/>
            </a:solidFill>
          </a:ln>
        </p:spPr>
      </p:pic>
      <p:pic>
        <p:nvPicPr>
          <p:cNvPr id="7" name="Bildobjekt 6" descr="14545_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7148" y="-7738"/>
            <a:ext cx="4892566" cy="6923598"/>
          </a:xfrm>
          <a:prstGeom prst="rect">
            <a:avLst/>
          </a:prstGeom>
          <a:solidFill>
            <a:schemeClr val="tx1"/>
          </a:solidFill>
          <a:ln w="19050" cmpd="sng">
            <a:solidFill>
              <a:schemeClr val="bg1"/>
            </a:solidFill>
          </a:ln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299" y="6048150"/>
            <a:ext cx="2088532" cy="6733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7505134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944723" y="1627272"/>
            <a:ext cx="2526473" cy="1400530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GXR 1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0-3mg</a:t>
            </a:r>
          </a:p>
        </p:txBody>
      </p:sp>
      <p:pic>
        <p:nvPicPr>
          <p:cNvPr id="26" name="Inhaltsplatzhalter 2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21920"/>
            <a:ext cx="4942588" cy="6994387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272" y="-121920"/>
            <a:ext cx="4942588" cy="699438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464" y="5952075"/>
            <a:ext cx="2408802" cy="7766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7204086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24945" y="1433309"/>
            <a:ext cx="1935345" cy="1400530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GXR 2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0-4mg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917" y="0"/>
            <a:ext cx="4846211" cy="6858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846211" cy="685800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121" y="5881607"/>
            <a:ext cx="2462879" cy="7940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6006575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570203" y="680795"/>
            <a:ext cx="2843939" cy="2315715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NPE-</a:t>
            </a:r>
            <a:r>
              <a:rPr lang="de-DE" dirty="0" err="1">
                <a:solidFill>
                  <a:schemeClr val="bg1"/>
                </a:solidFill>
              </a:rPr>
              <a:t>Behand</a:t>
            </a:r>
            <a:r>
              <a:rPr lang="de-DE" dirty="0">
                <a:solidFill>
                  <a:schemeClr val="bg1"/>
                </a:solidFill>
              </a:rPr>
              <a:t>- </a:t>
            </a:r>
            <a:r>
              <a:rPr lang="de-DE" dirty="0" err="1">
                <a:solidFill>
                  <a:schemeClr val="bg1"/>
                </a:solidFill>
              </a:rPr>
              <a:t>lung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695" y="5960204"/>
            <a:ext cx="2544305" cy="8203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53112A81-4B85-4B57-8693-2DB1A48BCBF2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7157937"/>
              </p:ext>
            </p:extLst>
          </p:nvPr>
        </p:nvGraphicFramePr>
        <p:xfrm>
          <a:off x="0" y="12095"/>
          <a:ext cx="4836723" cy="6843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8" name="Acrobat Document" r:id="rId4" imgW="3777856" imgH="5346331" progId="AcroExch.Document.DC">
                  <p:embed/>
                </p:oleObj>
              </mc:Choice>
              <mc:Fallback>
                <p:oleObj name="Acrobat Document" r:id="rId4" imgW="3777856" imgH="534633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12095"/>
                        <a:ext cx="4836723" cy="68433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DF890097-DF77-47A4-8C9F-952FEB2E01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7256114"/>
              </p:ext>
            </p:extLst>
          </p:nvPr>
        </p:nvGraphicFramePr>
        <p:xfrm>
          <a:off x="4733480" y="13429"/>
          <a:ext cx="4836723" cy="6844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9" name="Acrobat Document" r:id="rId6" imgW="3777856" imgH="5346331" progId="AcroExch.Document.DC">
                  <p:embed/>
                </p:oleObj>
              </mc:Choice>
              <mc:Fallback>
                <p:oleObj name="Acrobat Document" r:id="rId6" imgW="3777856" imgH="534633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33480" y="13429"/>
                        <a:ext cx="4836723" cy="68445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5499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3681" y="1220857"/>
            <a:ext cx="7995919" cy="3329581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Zunächst: was ist ADS und wie wird es diagnostiziert?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56" y="5406016"/>
            <a:ext cx="4503565" cy="14519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C10C2E7-B1CF-4765-977E-AFE135C8B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2960" y="479177"/>
            <a:ext cx="3078480" cy="480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9405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415220" y="1"/>
            <a:ext cx="2664801" cy="1503336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Hypo- </a:t>
            </a:r>
            <a:r>
              <a:rPr lang="de-DE" dirty="0" err="1">
                <a:solidFill>
                  <a:schemeClr val="bg1"/>
                </a:solidFill>
              </a:rPr>
              <a:t>thyreose</a:t>
            </a:r>
            <a:r>
              <a:rPr lang="de-DE" dirty="0">
                <a:solidFill>
                  <a:schemeClr val="bg1"/>
                </a:solidFill>
              </a:rPr>
              <a:t>- </a:t>
            </a:r>
            <a:r>
              <a:rPr lang="de-DE" dirty="0" err="1">
                <a:solidFill>
                  <a:schemeClr val="bg1"/>
                </a:solidFill>
              </a:rPr>
              <a:t>behand-lung</a:t>
            </a:r>
            <a:r>
              <a:rPr lang="de-DE" dirty="0">
                <a:solidFill>
                  <a:schemeClr val="bg1"/>
                </a:solidFill>
              </a:rPr>
              <a:t> und ADS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371" y="5906684"/>
            <a:ext cx="2668857" cy="8604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B0BAE2E9-BCC8-4408-9FB5-E7EEE90D358D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0272528"/>
              </p:ext>
            </p:extLst>
          </p:nvPr>
        </p:nvGraphicFramePr>
        <p:xfrm>
          <a:off x="-57234" y="-91441"/>
          <a:ext cx="4819745" cy="6949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8" name="Acrobat Document" r:id="rId4" imgW="3777856" imgH="5346331" progId="AcroExch.Document.DC">
                  <p:embed/>
                </p:oleObj>
              </mc:Choice>
              <mc:Fallback>
                <p:oleObj name="Acrobat Document" r:id="rId4" imgW="3777856" imgH="534633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57234" y="-91441"/>
                        <a:ext cx="4819745" cy="6949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9F14CF9C-A545-4EB7-8E67-C646509055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550715"/>
              </p:ext>
            </p:extLst>
          </p:nvPr>
        </p:nvGraphicFramePr>
        <p:xfrm>
          <a:off x="4564541" y="-91440"/>
          <a:ext cx="4910826" cy="6949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9" name="Acrobat Document" r:id="rId6" imgW="3777856" imgH="5346331" progId="AcroExch.Document.DC">
                  <p:embed/>
                </p:oleObj>
              </mc:Choice>
              <mc:Fallback>
                <p:oleObj name="Acrobat Document" r:id="rId6" imgW="3777856" imgH="534633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64541" y="-91440"/>
                        <a:ext cx="4910826" cy="6949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76844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2241" y="623456"/>
            <a:ext cx="8825658" cy="2285999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Vielen Dank für Ihre Aufmerksamkeit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54955" y="2909455"/>
            <a:ext cx="8825658" cy="1759527"/>
          </a:xfrm>
        </p:spPr>
        <p:txBody>
          <a:bodyPr>
            <a:noAutofit/>
          </a:bodyPr>
          <a:lstStyle/>
          <a:p>
            <a:r>
              <a:rPr lang="de-DE" sz="1800" dirty="0">
                <a:solidFill>
                  <a:schemeClr val="bg1"/>
                </a:solidFill>
              </a:rPr>
              <a:t>Dr. med. Ralph Meyers</a:t>
            </a:r>
          </a:p>
          <a:p>
            <a:r>
              <a:rPr lang="de-DE" sz="1800" dirty="0">
                <a:solidFill>
                  <a:schemeClr val="bg1"/>
                </a:solidFill>
              </a:rPr>
              <a:t>Arzt für Kinder- und Jugendpsychiatrie</a:t>
            </a:r>
          </a:p>
          <a:p>
            <a:r>
              <a:rPr lang="de-DE" sz="1800" dirty="0">
                <a:solidFill>
                  <a:schemeClr val="bg1"/>
                </a:solidFill>
              </a:rPr>
              <a:t>Psychotherapie</a:t>
            </a:r>
          </a:p>
          <a:p>
            <a:r>
              <a:rPr lang="de-DE" sz="1800" dirty="0">
                <a:solidFill>
                  <a:schemeClr val="bg1"/>
                </a:solidFill>
              </a:rPr>
              <a:t>Mitglied BKJPP, DGKJP, DZL, Tourette-Gesellschaft, WFADHD</a:t>
            </a:r>
          </a:p>
          <a:p>
            <a:r>
              <a:rPr lang="de-DE" sz="1800" dirty="0">
                <a:solidFill>
                  <a:schemeClr val="bg1"/>
                </a:solidFill>
              </a:rPr>
              <a:t>Ethikkommission der ÄKWL, Leitender Prüfarzt, Beratender Arzt der KVWL – </a:t>
            </a:r>
            <a:r>
              <a:rPr lang="de-DE" sz="1800" dirty="0" err="1">
                <a:solidFill>
                  <a:schemeClr val="bg1"/>
                </a:solidFill>
              </a:rPr>
              <a:t>PharmPro</a:t>
            </a:r>
            <a:r>
              <a:rPr lang="de-DE" sz="1800" dirty="0">
                <a:solidFill>
                  <a:schemeClr val="bg1"/>
                </a:solidFill>
              </a:rPr>
              <a:t> ®</a:t>
            </a:r>
          </a:p>
          <a:p>
            <a:r>
              <a:rPr lang="de-DE" sz="1800" dirty="0">
                <a:solidFill>
                  <a:schemeClr val="bg1"/>
                </a:solidFill>
              </a:rPr>
              <a:t>Copyright  © 2018 / 2020</a:t>
            </a:r>
          </a:p>
          <a:p>
            <a:endParaRPr lang="de-DE" sz="18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435" y="5406016"/>
            <a:ext cx="4503565" cy="14519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77ADF64-0469-4749-9749-E5A095D55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0240" y="180746"/>
            <a:ext cx="2420193" cy="3777696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4E1055EA-7D0A-4C26-80BA-7FCC11B1B52D}"/>
              </a:ext>
            </a:extLst>
          </p:cNvPr>
          <p:cNvSpPr txBox="1"/>
          <p:nvPr/>
        </p:nvSpPr>
        <p:spPr>
          <a:xfrm>
            <a:off x="142241" y="5933440"/>
            <a:ext cx="7386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hlinkClick r:id="rId4"/>
              </a:rPr>
              <a:t>www.meyers-dorsten.com</a:t>
            </a:r>
            <a:r>
              <a:rPr lang="de-DE" dirty="0">
                <a:solidFill>
                  <a:schemeClr val="bg1"/>
                </a:solidFill>
              </a:rPr>
              <a:t>, </a:t>
            </a:r>
            <a:r>
              <a:rPr lang="de-DE" dirty="0">
                <a:solidFill>
                  <a:schemeClr val="bg1"/>
                </a:solidFill>
                <a:hlinkClick r:id="rId5"/>
              </a:rPr>
              <a:t>www.meyers-hamburg.com</a:t>
            </a:r>
            <a:r>
              <a:rPr lang="de-DE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0809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429000" y="0"/>
            <a:ext cx="7239000" cy="14430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algn="ctr">
              <a:defRPr sz="6000" b="1" i="1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algn="ctr">
              <a:defRPr sz="6000" b="1" i="1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algn="ctr">
              <a:defRPr sz="6000" b="1" i="1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algn="ctr">
              <a:defRPr sz="6000" b="1" i="1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algn="ctr">
              <a:defRPr sz="6000" b="1" i="1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 i="1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 i="1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 i="1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 i="1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endParaRPr lang="de-DE" altLang="de-DE" sz="1600" i="0" dirty="0">
              <a:latin typeface="Arial" panose="020B0604020202020204" pitchFamily="34" charset="0"/>
            </a:endParaRPr>
          </a:p>
          <a:p>
            <a:r>
              <a:rPr lang="de-DE" altLang="de-DE" sz="3600" i="0" dirty="0">
                <a:solidFill>
                  <a:schemeClr val="bg1"/>
                </a:solidFill>
                <a:latin typeface="Arial" panose="020B0604020202020204" pitchFamily="34" charset="0"/>
              </a:rPr>
              <a:t>DSM-IV-Kriterien (für Kinder)</a:t>
            </a:r>
            <a:endParaRPr lang="de-DE" altLang="de-DE" sz="2800" i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7527" name="Text Box 7"/>
          <p:cNvSpPr txBox="1">
            <a:spLocks noChangeArrowheads="1"/>
          </p:cNvSpPr>
          <p:nvPr/>
        </p:nvSpPr>
        <p:spPr bwMode="auto">
          <a:xfrm>
            <a:off x="1600200" y="1524001"/>
            <a:ext cx="4419600" cy="4848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altLang="de-DE" sz="2400" u="sng" dirty="0">
                <a:solidFill>
                  <a:srgbClr val="000066"/>
                </a:solidFill>
                <a:latin typeface="Arial" panose="020B0604020202020204" pitchFamily="34" charset="0"/>
              </a:rPr>
              <a:t>Unaufmerksamkeit</a:t>
            </a:r>
          </a:p>
          <a:p>
            <a:pPr>
              <a:defRPr/>
            </a:pPr>
            <a:endParaRPr lang="de-DE" altLang="de-DE" sz="2400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>
              <a:defRPr/>
            </a:pPr>
            <a:r>
              <a:rPr lang="de-DE" altLang="de-DE" sz="2400" dirty="0">
                <a:solidFill>
                  <a:srgbClr val="000066"/>
                </a:solidFill>
                <a:latin typeface="Arial" panose="020B0604020202020204" pitchFamily="34" charset="0"/>
              </a:rPr>
              <a:t>1. viele Flüchtigkeitsfehler</a:t>
            </a:r>
          </a:p>
          <a:p>
            <a:pPr>
              <a:defRPr/>
            </a:pPr>
            <a:r>
              <a:rPr lang="de-DE" altLang="de-DE" sz="2400" dirty="0">
                <a:solidFill>
                  <a:srgbClr val="000066"/>
                </a:solidFill>
                <a:latin typeface="Arial" panose="020B0604020202020204" pitchFamily="34" charset="0"/>
              </a:rPr>
              <a:t>2. nicht ausdauernd</a:t>
            </a:r>
          </a:p>
          <a:p>
            <a:pPr>
              <a:defRPr/>
            </a:pPr>
            <a:r>
              <a:rPr lang="de-DE" altLang="de-DE" sz="2400" dirty="0">
                <a:solidFill>
                  <a:srgbClr val="000066"/>
                </a:solidFill>
                <a:latin typeface="Arial" panose="020B0604020202020204" pitchFamily="34" charset="0"/>
              </a:rPr>
              <a:t>3. scheint nicht zuzuhören</a:t>
            </a:r>
          </a:p>
          <a:p>
            <a:pPr>
              <a:defRPr/>
            </a:pPr>
            <a:r>
              <a:rPr lang="de-DE" altLang="de-DE" sz="2400" dirty="0">
                <a:solidFill>
                  <a:srgbClr val="000066"/>
                </a:solidFill>
                <a:latin typeface="Arial" panose="020B0604020202020204" pitchFamily="34" charset="0"/>
              </a:rPr>
              <a:t>4. unvollständige Erledigung</a:t>
            </a:r>
          </a:p>
          <a:p>
            <a:pPr>
              <a:defRPr/>
            </a:pPr>
            <a:r>
              <a:rPr lang="de-DE" altLang="de-DE" sz="2400" dirty="0">
                <a:solidFill>
                  <a:srgbClr val="000066"/>
                </a:solidFill>
                <a:latin typeface="Arial" panose="020B0604020202020204" pitchFamily="34" charset="0"/>
              </a:rPr>
              <a:t>5. organisiert schlecht</a:t>
            </a:r>
          </a:p>
          <a:p>
            <a:pPr>
              <a:defRPr/>
            </a:pPr>
            <a:r>
              <a:rPr lang="de-DE" altLang="de-DE" sz="2400" dirty="0">
                <a:solidFill>
                  <a:srgbClr val="000066"/>
                </a:solidFill>
                <a:latin typeface="Arial" panose="020B0604020202020204" pitchFamily="34" charset="0"/>
              </a:rPr>
              <a:t>6. vermeidet lange </a:t>
            </a:r>
            <a:r>
              <a:rPr lang="de-DE" altLang="de-DE" sz="2400" dirty="0" err="1">
                <a:solidFill>
                  <a:srgbClr val="000066"/>
                </a:solidFill>
                <a:latin typeface="Arial" panose="020B0604020202020204" pitchFamily="34" charset="0"/>
              </a:rPr>
              <a:t>geist.Tät</a:t>
            </a:r>
            <a:r>
              <a:rPr lang="de-DE" altLang="de-DE" sz="2400" dirty="0">
                <a:solidFill>
                  <a:srgbClr val="000066"/>
                </a:solidFill>
                <a:latin typeface="Arial" panose="020B0604020202020204" pitchFamily="34" charset="0"/>
              </a:rPr>
              <a:t>.</a:t>
            </a:r>
          </a:p>
          <a:p>
            <a:pPr>
              <a:defRPr/>
            </a:pPr>
            <a:r>
              <a:rPr lang="de-DE" altLang="de-DE" sz="2400" dirty="0">
                <a:solidFill>
                  <a:srgbClr val="000066"/>
                </a:solidFill>
                <a:latin typeface="Arial" panose="020B0604020202020204" pitchFamily="34" charset="0"/>
              </a:rPr>
              <a:t>7. verliert viele Dinge</a:t>
            </a:r>
          </a:p>
          <a:p>
            <a:pPr>
              <a:defRPr/>
            </a:pPr>
            <a:r>
              <a:rPr lang="de-DE" altLang="de-DE" sz="2400" dirty="0">
                <a:solidFill>
                  <a:srgbClr val="000066"/>
                </a:solidFill>
                <a:latin typeface="Arial" panose="020B0604020202020204" pitchFamily="34" charset="0"/>
              </a:rPr>
              <a:t>8. leicht ablenkbar</a:t>
            </a:r>
          </a:p>
          <a:p>
            <a:pPr>
              <a:defRPr/>
            </a:pPr>
            <a:r>
              <a:rPr lang="de-DE" altLang="de-DE" sz="2400" dirty="0">
                <a:solidFill>
                  <a:srgbClr val="000066"/>
                </a:solidFill>
                <a:latin typeface="Arial" panose="020B0604020202020204" pitchFamily="34" charset="0"/>
              </a:rPr>
              <a:t>9. vergesslich</a:t>
            </a:r>
          </a:p>
          <a:p>
            <a:pPr>
              <a:defRPr/>
            </a:pPr>
            <a:endParaRPr lang="de-DE" altLang="de-DE" sz="24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  <a:p>
            <a:pPr>
              <a:defRPr/>
            </a:pPr>
            <a:r>
              <a:rPr lang="de-DE" altLang="de-DE" sz="2400" dirty="0">
                <a:solidFill>
                  <a:schemeClr val="bg1"/>
                </a:solidFill>
                <a:latin typeface="Arial" panose="020B0604020202020204" pitchFamily="34" charset="0"/>
              </a:rPr>
              <a:t>(mind. 6 in den letzten 6 Mon.)</a:t>
            </a:r>
          </a:p>
        </p:txBody>
      </p:sp>
      <p:sp>
        <p:nvSpPr>
          <p:cNvPr id="107528" name="Text Box 8"/>
          <p:cNvSpPr txBox="1">
            <a:spLocks noChangeArrowheads="1"/>
          </p:cNvSpPr>
          <p:nvPr/>
        </p:nvSpPr>
        <p:spPr bwMode="auto">
          <a:xfrm>
            <a:off x="6172200" y="1524001"/>
            <a:ext cx="4419600" cy="4848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ctr">
              <a:defRPr sz="6000" b="1" i="1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algn="ctr">
              <a:defRPr sz="6000" b="1" i="1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algn="ctr">
              <a:defRPr sz="6000" b="1" i="1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algn="ctr">
              <a:defRPr sz="6000" b="1" i="1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algn="ctr">
              <a:defRPr sz="6000" b="1" i="1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 i="1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 i="1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 i="1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 i="1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de-DE" altLang="de-DE" sz="2400" u="sng" dirty="0">
                <a:solidFill>
                  <a:srgbClr val="FF0000"/>
                </a:solidFill>
                <a:latin typeface="Arial" panose="020B0604020202020204" pitchFamily="34" charset="0"/>
              </a:rPr>
              <a:t>Hyperaktivität</a:t>
            </a:r>
            <a:r>
              <a:rPr lang="de-DE" altLang="de-DE" sz="2400" u="sng" dirty="0">
                <a:solidFill>
                  <a:srgbClr val="FF33CC"/>
                </a:solidFill>
                <a:latin typeface="Arial" panose="020B0604020202020204" pitchFamily="34" charset="0"/>
              </a:rPr>
              <a:t>/Impulsivität</a:t>
            </a:r>
            <a:endParaRPr lang="de-DE" altLang="de-DE" sz="2400" u="sng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l"/>
            <a:endParaRPr lang="de-DE" altLang="de-DE" sz="2400" u="sng" dirty="0">
              <a:latin typeface="Arial" panose="020B0604020202020204" pitchFamily="34" charset="0"/>
            </a:endParaRPr>
          </a:p>
          <a:p>
            <a:pPr algn="l"/>
            <a:r>
              <a:rPr lang="de-DE" altLang="de-DE" sz="2400" dirty="0">
                <a:solidFill>
                  <a:srgbClr val="FF0000"/>
                </a:solidFill>
                <a:latin typeface="Arial" panose="020B0604020202020204" pitchFamily="34" charset="0"/>
              </a:rPr>
              <a:t>1. zappelt, rutscht herum</a:t>
            </a:r>
          </a:p>
          <a:p>
            <a:pPr algn="l"/>
            <a:r>
              <a:rPr lang="de-DE" altLang="de-DE" sz="2400" dirty="0">
                <a:solidFill>
                  <a:srgbClr val="FF0000"/>
                </a:solidFill>
                <a:latin typeface="Arial" panose="020B0604020202020204" pitchFamily="34" charset="0"/>
              </a:rPr>
              <a:t>2. steht häufig auf</a:t>
            </a:r>
          </a:p>
          <a:p>
            <a:pPr algn="l"/>
            <a:r>
              <a:rPr lang="de-DE" altLang="de-DE" sz="2400" dirty="0">
                <a:solidFill>
                  <a:srgbClr val="FF0000"/>
                </a:solidFill>
                <a:latin typeface="Arial" panose="020B0604020202020204" pitchFamily="34" charset="0"/>
              </a:rPr>
              <a:t>3. läuft herum (J+E: Unruhe)</a:t>
            </a:r>
          </a:p>
          <a:p>
            <a:pPr algn="l"/>
            <a:r>
              <a:rPr lang="de-DE" altLang="de-DE" sz="2400" dirty="0">
                <a:solidFill>
                  <a:srgbClr val="FF0000"/>
                </a:solidFill>
                <a:latin typeface="Arial" panose="020B0604020202020204" pitchFamily="34" charset="0"/>
              </a:rPr>
              <a:t>4. kann kaum ruhig spielen</a:t>
            </a:r>
          </a:p>
          <a:p>
            <a:pPr algn="l"/>
            <a:r>
              <a:rPr lang="de-DE" altLang="de-DE" sz="2400" dirty="0">
                <a:solidFill>
                  <a:srgbClr val="FF0000"/>
                </a:solidFill>
                <a:latin typeface="Arial" panose="020B0604020202020204" pitchFamily="34" charset="0"/>
              </a:rPr>
              <a:t>5. häufig wie „getrieben“</a:t>
            </a:r>
          </a:p>
          <a:p>
            <a:pPr algn="l"/>
            <a:r>
              <a:rPr lang="de-DE" altLang="de-DE" sz="2400" dirty="0">
                <a:solidFill>
                  <a:srgbClr val="FF0000"/>
                </a:solidFill>
                <a:latin typeface="Arial" panose="020B0604020202020204" pitchFamily="34" charset="0"/>
              </a:rPr>
              <a:t>6. redet häufig überm. viel</a:t>
            </a:r>
            <a:endParaRPr lang="de-DE" altLang="de-DE" sz="2400" dirty="0">
              <a:latin typeface="Arial" panose="020B0604020202020204" pitchFamily="34" charset="0"/>
            </a:endParaRPr>
          </a:p>
          <a:p>
            <a:pPr algn="l"/>
            <a:r>
              <a:rPr lang="de-DE" altLang="de-DE" sz="2400" dirty="0">
                <a:solidFill>
                  <a:srgbClr val="FF33CC"/>
                </a:solidFill>
                <a:latin typeface="Arial" panose="020B0604020202020204" pitchFamily="34" charset="0"/>
              </a:rPr>
              <a:t>7. platzt vorzeitig heraus</a:t>
            </a:r>
          </a:p>
          <a:p>
            <a:pPr algn="l"/>
            <a:r>
              <a:rPr lang="de-DE" altLang="de-DE" sz="2400" dirty="0">
                <a:solidFill>
                  <a:srgbClr val="FF33CC"/>
                </a:solidFill>
                <a:latin typeface="Arial" panose="020B0604020202020204" pitchFamily="34" charset="0"/>
              </a:rPr>
              <a:t>8. kann nur schwer warten</a:t>
            </a:r>
          </a:p>
          <a:p>
            <a:pPr algn="l"/>
            <a:r>
              <a:rPr lang="de-DE" altLang="de-DE" sz="2400" dirty="0">
                <a:solidFill>
                  <a:srgbClr val="FF33CC"/>
                </a:solidFill>
                <a:latin typeface="Arial" panose="020B0604020202020204" pitchFamily="34" charset="0"/>
              </a:rPr>
              <a:t>9. unterbricht/stört häufig</a:t>
            </a:r>
          </a:p>
          <a:p>
            <a:pPr algn="l"/>
            <a:endParaRPr lang="de-DE" altLang="de-DE" sz="2400" dirty="0">
              <a:solidFill>
                <a:srgbClr val="FF33CC"/>
              </a:solidFill>
              <a:latin typeface="Arial" panose="020B0604020202020204" pitchFamily="34" charset="0"/>
            </a:endParaRPr>
          </a:p>
          <a:p>
            <a:pPr algn="l"/>
            <a:r>
              <a:rPr lang="de-DE" altLang="de-DE" sz="2400" b="0" dirty="0">
                <a:solidFill>
                  <a:schemeClr val="bg1"/>
                </a:solidFill>
                <a:latin typeface="Arial" panose="020B0604020202020204" pitchFamily="34" charset="0"/>
              </a:rPr>
              <a:t>(mind. </a:t>
            </a:r>
            <a:r>
              <a:rPr lang="de-DE" altLang="de-DE" sz="2400" dirty="0">
                <a:solidFill>
                  <a:schemeClr val="bg1"/>
                </a:solidFill>
                <a:latin typeface="Arial" panose="020B0604020202020204" pitchFamily="34" charset="0"/>
              </a:rPr>
              <a:t>6</a:t>
            </a:r>
            <a:r>
              <a:rPr lang="de-DE" altLang="de-DE" sz="2400" b="0" dirty="0">
                <a:solidFill>
                  <a:schemeClr val="bg1"/>
                </a:solidFill>
                <a:latin typeface="Arial" panose="020B0604020202020204" pitchFamily="34" charset="0"/>
              </a:rPr>
              <a:t> in den letzten </a:t>
            </a:r>
            <a:r>
              <a:rPr lang="de-DE" altLang="de-DE" sz="2400" dirty="0">
                <a:solidFill>
                  <a:schemeClr val="bg1"/>
                </a:solidFill>
                <a:latin typeface="Arial" panose="020B0604020202020204" pitchFamily="34" charset="0"/>
              </a:rPr>
              <a:t>6 Mon.</a:t>
            </a:r>
            <a:r>
              <a:rPr lang="de-DE" altLang="de-DE" sz="2400" b="0" dirty="0">
                <a:solidFill>
                  <a:schemeClr val="bg1"/>
                </a:solidFill>
                <a:latin typeface="Arial" panose="020B0604020202020204" pitchFamily="34" charset="0"/>
              </a:rPr>
              <a:t>)</a:t>
            </a:r>
            <a:endParaRPr lang="de-DE" altLang="de-DE" sz="2400" b="0" i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7531" name="Text Box 11"/>
          <p:cNvSpPr txBox="1">
            <a:spLocks noChangeArrowheads="1"/>
          </p:cNvSpPr>
          <p:nvPr/>
        </p:nvSpPr>
        <p:spPr bwMode="auto">
          <a:xfrm>
            <a:off x="949036" y="6429642"/>
            <a:ext cx="104463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altLang="de-DE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bereits vor dem 7. </a:t>
            </a:r>
            <a:r>
              <a:rPr lang="de-DE" altLang="de-DE" dirty="0" err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Lj</a:t>
            </a:r>
            <a:r>
              <a:rPr lang="de-DE" altLang="de-DE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.</a:t>
            </a:r>
            <a:r>
              <a:rPr lang="de-DE" altLang="de-DE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/ </a:t>
            </a:r>
            <a:r>
              <a:rPr lang="de-DE" altLang="de-DE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in mind. 2 Lebensbereichen</a:t>
            </a:r>
            <a:r>
              <a:rPr lang="de-DE" altLang="de-DE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/ </a:t>
            </a:r>
            <a:r>
              <a:rPr lang="de-DE" altLang="de-DE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Beeinträchtigungen</a:t>
            </a:r>
            <a:r>
              <a:rPr lang="de-DE" altLang="de-DE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/</a:t>
            </a:r>
            <a:r>
              <a:rPr lang="de-DE" altLang="de-DE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nicht anderweitig bedingt</a:t>
            </a:r>
            <a:endParaRPr lang="de-DE" altLang="de-DE" dirty="0">
              <a:solidFill>
                <a:schemeClr val="bg1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161118"/>
            <a:ext cx="3476348" cy="11208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70834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5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7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75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75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75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75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75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75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75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75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75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75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75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7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75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75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75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75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75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075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075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75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075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075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7" grpId="0" build="allAtOnce" animBg="1" autoUpdateAnimBg="0"/>
      <p:bldP spid="107528" grpId="0" build="allAtOnce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429000" y="0"/>
            <a:ext cx="7239000" cy="14430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 algn="ctr">
              <a:defRPr sz="6000" b="1" i="1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algn="ctr">
              <a:defRPr sz="6000" b="1" i="1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algn="ctr">
              <a:defRPr sz="6000" b="1" i="1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algn="ctr">
              <a:defRPr sz="6000" b="1" i="1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algn="ctr">
              <a:defRPr sz="6000" b="1" i="1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 i="1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 i="1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 i="1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 i="1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endParaRPr lang="de-DE" altLang="de-DE" sz="1600" i="0" dirty="0">
              <a:latin typeface="Arial" panose="020B0604020202020204" pitchFamily="34" charset="0"/>
            </a:endParaRPr>
          </a:p>
          <a:p>
            <a:r>
              <a:rPr lang="de-DE" altLang="de-DE" sz="3600" i="0" dirty="0">
                <a:solidFill>
                  <a:schemeClr val="bg1"/>
                </a:solidFill>
                <a:latin typeface="Arial" panose="020B0604020202020204" pitchFamily="34" charset="0"/>
              </a:rPr>
              <a:t>ADHS-Subtypen nach DSM-IV*</a:t>
            </a:r>
            <a:endParaRPr lang="de-DE" altLang="de-DE" sz="2800" i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6507" name="Text Box 11"/>
          <p:cNvSpPr txBox="1">
            <a:spLocks noChangeArrowheads="1"/>
          </p:cNvSpPr>
          <p:nvPr/>
        </p:nvSpPr>
        <p:spPr bwMode="auto">
          <a:xfrm>
            <a:off x="5220662" y="1552575"/>
            <a:ext cx="17379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altLang="de-DE" sz="280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Mischtyp</a:t>
            </a:r>
            <a:endParaRPr lang="de-DE" altLang="de-DE" sz="2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06513" name="Group 17"/>
          <p:cNvGrpSpPr>
            <a:grpSpLocks/>
          </p:cNvGrpSpPr>
          <p:nvPr/>
        </p:nvGrpSpPr>
        <p:grpSpPr bwMode="auto">
          <a:xfrm>
            <a:off x="1781177" y="2087564"/>
            <a:ext cx="5457825" cy="4008437"/>
            <a:chOff x="162" y="1315"/>
            <a:chExt cx="3438" cy="2525"/>
          </a:xfrm>
        </p:grpSpPr>
        <p:sp>
          <p:nvSpPr>
            <p:cNvPr id="106502" name="Oval 6"/>
            <p:cNvSpPr>
              <a:spLocks noChangeArrowheads="1"/>
            </p:cNvSpPr>
            <p:nvPr/>
          </p:nvSpPr>
          <p:spPr bwMode="auto">
            <a:xfrm>
              <a:off x="1006" y="1536"/>
              <a:ext cx="2594" cy="230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>
                <a:defRPr/>
              </a:pPr>
              <a:r>
                <a:rPr lang="de-DE" altLang="de-DE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		   		</a:t>
              </a:r>
              <a:endParaRPr lang="de-DE" altLang="de-DE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6508" name="Text Box 12"/>
            <p:cNvSpPr txBox="1">
              <a:spLocks noChangeArrowheads="1"/>
            </p:cNvSpPr>
            <p:nvPr/>
          </p:nvSpPr>
          <p:spPr bwMode="auto">
            <a:xfrm>
              <a:off x="162" y="1315"/>
              <a:ext cx="1554" cy="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de-DE" altLang="de-DE" sz="2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Hyperaktiver </a:t>
              </a:r>
              <a:endParaRPr lang="de-DE" altLang="de-DE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 algn="ctr">
                <a:defRPr/>
              </a:pPr>
              <a:r>
                <a:rPr lang="de-DE" altLang="de-DE" sz="24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Subtyp</a:t>
              </a:r>
            </a:p>
          </p:txBody>
        </p:sp>
      </p:grpSp>
      <p:grpSp>
        <p:nvGrpSpPr>
          <p:cNvPr id="106514" name="Group 18"/>
          <p:cNvGrpSpPr>
            <a:grpSpLocks/>
          </p:cNvGrpSpPr>
          <p:nvPr/>
        </p:nvGrpSpPr>
        <p:grpSpPr bwMode="auto">
          <a:xfrm>
            <a:off x="4038601" y="2057400"/>
            <a:ext cx="6384925" cy="4038600"/>
            <a:chOff x="1584" y="1296"/>
            <a:chExt cx="4022" cy="2544"/>
          </a:xfrm>
        </p:grpSpPr>
        <p:sp>
          <p:nvSpPr>
            <p:cNvPr id="8203" name="Oval 8"/>
            <p:cNvSpPr>
              <a:spLocks noChangeArrowheads="1"/>
            </p:cNvSpPr>
            <p:nvPr/>
          </p:nvSpPr>
          <p:spPr bwMode="auto">
            <a:xfrm>
              <a:off x="1584" y="1536"/>
              <a:ext cx="2940" cy="2304"/>
            </a:xfrm>
            <a:prstGeom prst="ellipse">
              <a:avLst/>
            </a:prstGeom>
            <a:solidFill>
              <a:srgbClr val="0000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sz="6000" b="1" i="1">
                  <a:solidFill>
                    <a:schemeClr val="tx1"/>
                  </a:solidFill>
                  <a:latin typeface="Arial Black" panose="020B0A04020102020204" pitchFamily="34" charset="0"/>
                </a:defRPr>
              </a:lvl1pPr>
              <a:lvl2pPr marL="742950" indent="-285750" algn="ctr">
                <a:defRPr sz="6000" b="1" i="1">
                  <a:solidFill>
                    <a:schemeClr val="tx1"/>
                  </a:solidFill>
                  <a:latin typeface="Arial Black" panose="020B0A04020102020204" pitchFamily="34" charset="0"/>
                </a:defRPr>
              </a:lvl2pPr>
              <a:lvl3pPr marL="1143000" indent="-228600" algn="ctr">
                <a:defRPr sz="6000" b="1" i="1">
                  <a:solidFill>
                    <a:schemeClr val="tx1"/>
                  </a:solidFill>
                  <a:latin typeface="Arial Black" panose="020B0A04020102020204" pitchFamily="34" charset="0"/>
                </a:defRPr>
              </a:lvl3pPr>
              <a:lvl4pPr marL="1600200" indent="-228600" algn="ctr">
                <a:defRPr sz="6000" b="1" i="1">
                  <a:solidFill>
                    <a:schemeClr val="tx1"/>
                  </a:solidFill>
                  <a:latin typeface="Arial Black" panose="020B0A04020102020204" pitchFamily="34" charset="0"/>
                </a:defRPr>
              </a:lvl4pPr>
              <a:lvl5pPr marL="2057400" indent="-228600" algn="ctr">
                <a:defRPr sz="6000" b="1" i="1">
                  <a:solidFill>
                    <a:schemeClr val="tx1"/>
                  </a:solidFill>
                  <a:latin typeface="Arial Black" panose="020B0A040201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 i="1">
                  <a:solidFill>
                    <a:schemeClr val="tx1"/>
                  </a:solidFill>
                  <a:latin typeface="Arial Black" panose="020B0A040201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 i="1">
                  <a:solidFill>
                    <a:schemeClr val="tx1"/>
                  </a:solidFill>
                  <a:latin typeface="Arial Black" panose="020B0A040201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 i="1">
                  <a:solidFill>
                    <a:schemeClr val="tx1"/>
                  </a:solidFill>
                  <a:latin typeface="Arial Black" panose="020B0A040201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6000" b="1" i="1">
                  <a:solidFill>
                    <a:schemeClr val="tx1"/>
                  </a:solidFill>
                  <a:latin typeface="Arial Black" panose="020B0A04020102020204" pitchFamily="34" charset="0"/>
                </a:defRPr>
              </a:lvl9pPr>
            </a:lstStyle>
            <a:p>
              <a:pPr algn="l"/>
              <a:endParaRPr lang="de-DE" altLang="de-DE" sz="2400" i="0"/>
            </a:p>
            <a:p>
              <a:pPr algn="l"/>
              <a:endParaRPr lang="de-DE" altLang="de-DE" sz="2400" i="0"/>
            </a:p>
            <a:p>
              <a:pPr algn="l"/>
              <a:endParaRPr lang="de-DE" altLang="de-DE" sz="2400" i="0"/>
            </a:p>
          </p:txBody>
        </p:sp>
        <p:sp>
          <p:nvSpPr>
            <p:cNvPr id="106506" name="Text Box 10"/>
            <p:cNvSpPr txBox="1">
              <a:spLocks noChangeArrowheads="1"/>
            </p:cNvSpPr>
            <p:nvPr/>
          </p:nvSpPr>
          <p:spPr bwMode="auto">
            <a:xfrm>
              <a:off x="3631" y="1296"/>
              <a:ext cx="1975" cy="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de-DE" altLang="de-DE" sz="280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Unaufmerksamer</a:t>
              </a:r>
              <a:endParaRPr lang="de-DE" altLang="de-DE" sz="2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 algn="ctr">
                <a:defRPr/>
              </a:pPr>
              <a:r>
                <a:rPr lang="de-DE" altLang="de-DE" sz="240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Subtyp</a:t>
              </a:r>
              <a:endParaRPr lang="de-DE" altLang="de-DE" sz="24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8199" name="Text Box 13"/>
          <p:cNvSpPr txBox="1">
            <a:spLocks noChangeArrowheads="1"/>
          </p:cNvSpPr>
          <p:nvPr/>
        </p:nvSpPr>
        <p:spPr bwMode="auto">
          <a:xfrm>
            <a:off x="2617788" y="6276976"/>
            <a:ext cx="69453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6000" b="1" i="1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algn="ctr">
              <a:defRPr sz="6000" b="1" i="1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algn="ctr">
              <a:defRPr sz="6000" b="1" i="1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algn="ctr">
              <a:defRPr sz="6000" b="1" i="1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algn="ctr">
              <a:defRPr sz="6000" b="1" i="1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 i="1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 i="1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 i="1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6000" b="1" i="1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de-DE" altLang="de-DE" sz="1600" i="0" dirty="0">
                <a:solidFill>
                  <a:schemeClr val="bg1"/>
                </a:solidFill>
                <a:latin typeface="Arial" panose="020B0604020202020204" pitchFamily="34" charset="0"/>
              </a:rPr>
              <a:t>*DSM = </a:t>
            </a:r>
            <a:r>
              <a:rPr lang="de-DE" altLang="de-DE" sz="1600" i="0" u="sng" dirty="0">
                <a:solidFill>
                  <a:schemeClr val="bg1"/>
                </a:solidFill>
                <a:latin typeface="Arial" panose="020B0604020202020204" pitchFamily="34" charset="0"/>
              </a:rPr>
              <a:t>D</a:t>
            </a:r>
            <a:r>
              <a:rPr lang="de-DE" altLang="de-DE" sz="1600" i="0" dirty="0">
                <a:solidFill>
                  <a:schemeClr val="bg1"/>
                </a:solidFill>
                <a:latin typeface="Arial" panose="020B0604020202020204" pitchFamily="34" charset="0"/>
              </a:rPr>
              <a:t>iagnostic and </a:t>
            </a:r>
            <a:r>
              <a:rPr lang="de-DE" altLang="de-DE" sz="1600" i="0" u="sng" dirty="0">
                <a:solidFill>
                  <a:schemeClr val="bg1"/>
                </a:solidFill>
                <a:latin typeface="Arial" panose="020B0604020202020204" pitchFamily="34" charset="0"/>
              </a:rPr>
              <a:t>S</a:t>
            </a:r>
            <a:r>
              <a:rPr lang="de-DE" altLang="de-DE" sz="1600" i="0" dirty="0">
                <a:solidFill>
                  <a:schemeClr val="bg1"/>
                </a:solidFill>
                <a:latin typeface="Arial" panose="020B0604020202020204" pitchFamily="34" charset="0"/>
              </a:rPr>
              <a:t>tatistical </a:t>
            </a:r>
            <a:r>
              <a:rPr lang="de-DE" altLang="de-DE" sz="1600" i="0" u="sng" dirty="0">
                <a:solidFill>
                  <a:schemeClr val="bg1"/>
                </a:solidFill>
                <a:latin typeface="Arial" panose="020B0604020202020204" pitchFamily="34" charset="0"/>
              </a:rPr>
              <a:t>M</a:t>
            </a:r>
            <a:r>
              <a:rPr lang="de-DE" altLang="de-DE" sz="1600" i="0" dirty="0">
                <a:solidFill>
                  <a:schemeClr val="bg1"/>
                </a:solidFill>
                <a:latin typeface="Arial" panose="020B0604020202020204" pitchFamily="34" charset="0"/>
              </a:rPr>
              <a:t>anual of </a:t>
            </a:r>
            <a:r>
              <a:rPr lang="de-DE" altLang="de-DE" sz="1600" i="0" dirty="0" err="1">
                <a:solidFill>
                  <a:schemeClr val="bg1"/>
                </a:solidFill>
                <a:latin typeface="Arial" panose="020B0604020202020204" pitchFamily="34" charset="0"/>
              </a:rPr>
              <a:t>Diseases</a:t>
            </a:r>
            <a:r>
              <a:rPr lang="de-DE" altLang="de-DE" sz="1600" i="0" dirty="0">
                <a:solidFill>
                  <a:schemeClr val="bg1"/>
                </a:solidFill>
                <a:latin typeface="Arial" panose="020B0604020202020204" pitchFamily="34" charset="0"/>
              </a:rPr>
              <a:t>; IV = 4. Auflage </a:t>
            </a:r>
          </a:p>
          <a:p>
            <a:r>
              <a:rPr lang="de-DE" altLang="de-DE" sz="1600" i="0" dirty="0">
                <a:solidFill>
                  <a:schemeClr val="bg1"/>
                </a:solidFill>
                <a:latin typeface="Arial" panose="020B0604020202020204" pitchFamily="34" charset="0"/>
              </a:rPr>
              <a:t>(Diagnoseglossar der Amerikanischen </a:t>
            </a:r>
            <a:r>
              <a:rPr lang="de-DE" altLang="de-DE" sz="1600" i="0" dirty="0" err="1">
                <a:solidFill>
                  <a:schemeClr val="bg1"/>
                </a:solidFill>
                <a:latin typeface="Arial" panose="020B0604020202020204" pitchFamily="34" charset="0"/>
              </a:rPr>
              <a:t>Psychiatervereinigung</a:t>
            </a:r>
            <a:r>
              <a:rPr lang="de-DE" altLang="de-DE" sz="1600" i="0" dirty="0">
                <a:solidFill>
                  <a:schemeClr val="bg1"/>
                </a:solidFill>
                <a:latin typeface="Arial" panose="020B0604020202020204" pitchFamily="34" charset="0"/>
              </a:rPr>
              <a:t>)</a:t>
            </a:r>
            <a:endParaRPr lang="de-DE" altLang="de-DE" sz="1800" i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106515" name="Group 19"/>
          <p:cNvGrpSpPr>
            <a:grpSpLocks/>
          </p:cNvGrpSpPr>
          <p:nvPr/>
        </p:nvGrpSpPr>
        <p:grpSpPr bwMode="auto">
          <a:xfrm>
            <a:off x="5638800" y="3810002"/>
            <a:ext cx="5024438" cy="1439863"/>
            <a:chOff x="2592" y="2400"/>
            <a:chExt cx="3165" cy="907"/>
          </a:xfrm>
        </p:grpSpPr>
        <p:sp>
          <p:nvSpPr>
            <p:cNvPr id="8201" name="AutoShape 15"/>
            <p:cNvSpPr>
              <a:spLocks noChangeArrowheads="1"/>
            </p:cNvSpPr>
            <p:nvPr/>
          </p:nvSpPr>
          <p:spPr bwMode="auto">
            <a:xfrm>
              <a:off x="2592" y="2400"/>
              <a:ext cx="2592" cy="624"/>
            </a:xfrm>
            <a:custGeom>
              <a:avLst/>
              <a:gdLst>
                <a:gd name="T0" fmla="*/ 1137 w 21600"/>
                <a:gd name="T1" fmla="*/ 2 h 21600"/>
                <a:gd name="T2" fmla="*/ 135 w 21600"/>
                <a:gd name="T3" fmla="*/ 312 h 21600"/>
                <a:gd name="T4" fmla="*/ 1170 w 21600"/>
                <a:gd name="T5" fmla="*/ 67 h 21600"/>
                <a:gd name="T6" fmla="*/ 2868 w 21600"/>
                <a:gd name="T7" fmla="*/ 217 h 21600"/>
                <a:gd name="T8" fmla="*/ 2534 w 21600"/>
                <a:gd name="T9" fmla="*/ 351 h 21600"/>
                <a:gd name="T10" fmla="*/ 1977 w 21600"/>
                <a:gd name="T11" fmla="*/ 271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7 w 21600"/>
                <a:gd name="T19" fmla="*/ 3150 h 21600"/>
                <a:gd name="T20" fmla="*/ 18433 w 21600"/>
                <a:gd name="T21" fmla="*/ 1845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099" y="8723"/>
                  </a:moveTo>
                  <a:cubicBezTo>
                    <a:pt x="18146" y="4915"/>
                    <a:pt x="14724" y="2245"/>
                    <a:pt x="10800" y="2245"/>
                  </a:cubicBezTo>
                  <a:cubicBezTo>
                    <a:pt x="6075" y="2245"/>
                    <a:pt x="2245" y="6075"/>
                    <a:pt x="2245" y="10799"/>
                  </a:cubicBezTo>
                  <a:lnTo>
                    <a:pt x="0" y="10799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5754" y="0"/>
                    <a:pt x="20074" y="3371"/>
                    <a:pt x="21276" y="8178"/>
                  </a:cubicBezTo>
                  <a:lnTo>
                    <a:pt x="23896" y="7522"/>
                  </a:lnTo>
                  <a:lnTo>
                    <a:pt x="21116" y="12159"/>
                  </a:lnTo>
                  <a:lnTo>
                    <a:pt x="16479" y="9378"/>
                  </a:lnTo>
                  <a:lnTo>
                    <a:pt x="19099" y="8723"/>
                  </a:lnTo>
                  <a:close/>
                </a:path>
              </a:pathLst>
            </a:cu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6512" name="Text Box 16"/>
            <p:cNvSpPr txBox="1">
              <a:spLocks noChangeArrowheads="1"/>
            </p:cNvSpPr>
            <p:nvPr/>
          </p:nvSpPr>
          <p:spPr bwMode="auto">
            <a:xfrm>
              <a:off x="4476" y="2784"/>
              <a:ext cx="1281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de-DE" altLang="de-DE" sz="2400">
                  <a:solidFill>
                    <a:srgbClr val="66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nach ICD-10</a:t>
              </a:r>
              <a:endParaRPr lang="de-DE" altLang="de-DE" sz="240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 algn="ctr">
                <a:defRPr/>
              </a:pPr>
              <a:r>
                <a:rPr lang="de-DE" altLang="de-DE" sz="2400">
                  <a:solidFill>
                    <a:srgbClr val="66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(nur ca. 50%)</a:t>
              </a:r>
              <a:endParaRPr lang="de-DE" altLang="de-DE" sz="240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pic>
        <p:nvPicPr>
          <p:cNvPr id="17" name="Grafik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76" y="224804"/>
            <a:ext cx="3185402" cy="10269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10392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6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6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6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7704" y="660613"/>
            <a:ext cx="3784613" cy="2496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72" r="1" b="1579"/>
          <a:stretch/>
        </p:blipFill>
        <p:spPr bwMode="auto">
          <a:xfrm>
            <a:off x="4437791" y="646434"/>
            <a:ext cx="4558888" cy="514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3206" y="3146116"/>
            <a:ext cx="3779112" cy="2616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298FCDB2-0C57-4DAE-A24B-95EE95AA3E44}"/>
              </a:ext>
            </a:extLst>
          </p:cNvPr>
          <p:cNvGrpSpPr/>
          <p:nvPr/>
        </p:nvGrpSpPr>
        <p:grpSpPr>
          <a:xfrm>
            <a:off x="4678488" y="5762720"/>
            <a:ext cx="3942695" cy="607347"/>
            <a:chOff x="2780823" y="3772327"/>
            <a:chExt cx="2957021" cy="455510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" r="10978" b="12252"/>
            <a:stretch/>
          </p:blipFill>
          <p:spPr bwMode="auto">
            <a:xfrm>
              <a:off x="2780823" y="3848676"/>
              <a:ext cx="465136" cy="357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3284983" y="3772327"/>
              <a:ext cx="2452861" cy="455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800">
                  <a:solidFill>
                    <a:srgbClr val="000000"/>
                  </a:solidFill>
                  <a:latin typeface="Arial Black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800">
                  <a:solidFill>
                    <a:srgbClr val="000000"/>
                  </a:solidFill>
                  <a:latin typeface="Arial Black" charset="0"/>
                  <a:ea typeface="ＭＳ Ｐゴシック" charset="0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800">
                  <a:solidFill>
                    <a:srgbClr val="000000"/>
                  </a:solidFill>
                  <a:latin typeface="Arial Black" charset="0"/>
                  <a:ea typeface="ＭＳ Ｐゴシック" charset="0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800">
                  <a:solidFill>
                    <a:srgbClr val="000000"/>
                  </a:solidFill>
                  <a:latin typeface="Arial Black" charset="0"/>
                  <a:ea typeface="ＭＳ Ｐゴシック" charset="0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800">
                  <a:solidFill>
                    <a:srgbClr val="000000"/>
                  </a:solidFill>
                  <a:latin typeface="Arial Black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800">
                  <a:solidFill>
                    <a:srgbClr val="000000"/>
                  </a:solidFill>
                  <a:latin typeface="Arial Black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800">
                  <a:solidFill>
                    <a:srgbClr val="000000"/>
                  </a:solidFill>
                  <a:latin typeface="Arial Black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800">
                  <a:solidFill>
                    <a:srgbClr val="000000"/>
                  </a:solidFill>
                  <a:latin typeface="Arial Black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800">
                  <a:solidFill>
                    <a:srgbClr val="000000"/>
                  </a:solidFill>
                  <a:latin typeface="Arial Black" charset="0"/>
                  <a:ea typeface="ＭＳ Ｐゴシック" charset="0"/>
                </a:defRPr>
              </a:lvl9pPr>
            </a:lstStyle>
            <a:p>
              <a:pPr defTabSz="914377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sz="1333" dirty="0" err="1">
                  <a:solidFill>
                    <a:schemeClr val="bg1"/>
                  </a:solidFill>
                  <a:latin typeface="Arial" charset="0"/>
                </a:rPr>
                <a:t>Über</a:t>
              </a:r>
              <a:r>
                <a:rPr lang="en-GB" sz="1333" dirty="0">
                  <a:solidFill>
                    <a:schemeClr val="bg1"/>
                  </a:solidFill>
                  <a:latin typeface="Arial" charset="0"/>
                </a:rPr>
                <a:t> 2 </a:t>
              </a:r>
              <a:r>
                <a:rPr lang="en-GB" sz="1333" dirty="0" err="1">
                  <a:solidFill>
                    <a:schemeClr val="bg1"/>
                  </a:solidFill>
                  <a:latin typeface="Arial" charset="0"/>
                </a:rPr>
                <a:t>Jahre</a:t>
              </a:r>
              <a:r>
                <a:rPr lang="en-GB" sz="1333" dirty="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en-GB" sz="1333" dirty="0" err="1">
                  <a:solidFill>
                    <a:schemeClr val="bg1"/>
                  </a:solidFill>
                  <a:latin typeface="Arial" charset="0"/>
                </a:rPr>
                <a:t>Verzögerung</a:t>
              </a:r>
              <a:endParaRPr lang="en-GB" altLang="ja-JP" sz="1333" dirty="0">
                <a:solidFill>
                  <a:schemeClr val="bg1"/>
                </a:solidFill>
                <a:latin typeface="Arial" charset="0"/>
              </a:endParaRPr>
            </a:p>
            <a:p>
              <a:pPr defTabSz="914377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GB" sz="1333" dirty="0">
                  <a:solidFill>
                    <a:schemeClr val="bg1"/>
                  </a:solidFill>
                  <a:latin typeface="Arial" charset="0"/>
                </a:rPr>
                <a:t>0 </a:t>
              </a:r>
              <a:r>
                <a:rPr lang="en-GB" sz="1333" dirty="0" err="1">
                  <a:solidFill>
                    <a:schemeClr val="bg1"/>
                  </a:solidFill>
                  <a:latin typeface="Arial" charset="0"/>
                </a:rPr>
                <a:t>bis</a:t>
              </a:r>
              <a:r>
                <a:rPr lang="en-GB" sz="1333" dirty="0">
                  <a:solidFill>
                    <a:schemeClr val="bg1"/>
                  </a:solidFill>
                  <a:latin typeface="Arial" charset="0"/>
                </a:rPr>
                <a:t> 2 </a:t>
              </a:r>
              <a:r>
                <a:rPr lang="en-GB" sz="1333" dirty="0" err="1">
                  <a:solidFill>
                    <a:schemeClr val="bg1"/>
                  </a:solidFill>
                  <a:latin typeface="Arial" charset="0"/>
                </a:rPr>
                <a:t>Jahre</a:t>
              </a:r>
              <a:r>
                <a:rPr lang="en-GB" sz="1333" dirty="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en-GB" sz="1333" dirty="0" err="1">
                  <a:solidFill>
                    <a:schemeClr val="bg1"/>
                  </a:solidFill>
                  <a:latin typeface="Arial" charset="0"/>
                </a:rPr>
                <a:t>Verzögerung</a:t>
              </a:r>
              <a:endParaRPr lang="en-GB" sz="1333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79174" y="5963498"/>
            <a:ext cx="2991645" cy="29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800">
                <a:solidFill>
                  <a:srgbClr val="000000"/>
                </a:solidFill>
                <a:latin typeface="Arial Blac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800">
                <a:solidFill>
                  <a:srgbClr val="000000"/>
                </a:solidFill>
                <a:latin typeface="Arial Black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800">
                <a:solidFill>
                  <a:srgbClr val="000000"/>
                </a:solidFill>
                <a:latin typeface="Arial Black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800">
                <a:solidFill>
                  <a:srgbClr val="000000"/>
                </a:solidFill>
                <a:latin typeface="Arial Black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800">
                <a:solidFill>
                  <a:srgbClr val="000000"/>
                </a:solidFill>
                <a:latin typeface="Arial Blac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800">
                <a:solidFill>
                  <a:srgbClr val="000000"/>
                </a:solidFill>
                <a:latin typeface="Arial Blac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800">
                <a:solidFill>
                  <a:srgbClr val="000000"/>
                </a:solidFill>
                <a:latin typeface="Arial Blac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800">
                <a:solidFill>
                  <a:srgbClr val="000000"/>
                </a:solidFill>
                <a:latin typeface="Arial Blac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800">
                <a:solidFill>
                  <a:srgbClr val="000000"/>
                </a:solidFill>
                <a:latin typeface="Arial Black" charset="0"/>
                <a:ea typeface="ＭＳ Ｐゴシック" charset="0"/>
              </a:defRPr>
            </a:lvl9pPr>
          </a:lstStyle>
          <a:p>
            <a:pPr defTabSz="914377" eaLnBrk="1" fontAlgn="base" hangingPunct="1">
              <a:spcBef>
                <a:spcPts val="1125"/>
              </a:spcBef>
              <a:spcAft>
                <a:spcPct val="0"/>
              </a:spcAft>
            </a:pPr>
            <a:r>
              <a:rPr lang="en-GB" sz="1333" dirty="0">
                <a:solidFill>
                  <a:schemeClr val="bg1"/>
                </a:solidFill>
                <a:latin typeface="Arial" charset="0"/>
              </a:rPr>
              <a:t>Ns:  ADHS = 223; </a:t>
            </a:r>
            <a:r>
              <a:rPr lang="en-GB" sz="1333" dirty="0" err="1">
                <a:solidFill>
                  <a:schemeClr val="bg1"/>
                </a:solidFill>
                <a:latin typeface="Arial" charset="0"/>
              </a:rPr>
              <a:t>Kontrolle</a:t>
            </a:r>
            <a:r>
              <a:rPr lang="en-GB" sz="1333" dirty="0">
                <a:solidFill>
                  <a:schemeClr val="bg1"/>
                </a:solidFill>
                <a:latin typeface="Arial" charset="0"/>
              </a:rPr>
              <a:t> = 223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0DA737C-102C-489F-9232-40630EFB4D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5573" y="6416226"/>
            <a:ext cx="7680854" cy="2660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Shaw, P. et al. (2007). Proceedings of the National Academy of Sciences, 104, 19649–19654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3E1DAF4-DD08-4D69-9B70-641D45809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50" y="113284"/>
            <a:ext cx="11713301" cy="977863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Verzögerte Hirnreifung bei ADHS </a:t>
            </a:r>
            <a:r>
              <a:rPr lang="de-DE" sz="1800" dirty="0">
                <a:solidFill>
                  <a:schemeClr val="bg1"/>
                </a:solidFill>
              </a:rPr>
              <a:t>- Zielparameter: Erreichen der maximalen kortikalen Stärke</a:t>
            </a:r>
            <a:br>
              <a:rPr lang="de-DE" dirty="0">
                <a:solidFill>
                  <a:schemeClr val="tx1"/>
                </a:solidFill>
              </a:rPr>
            </a:b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8A061B4-19C2-4814-B20D-2889E6A815C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548" y="5809181"/>
            <a:ext cx="3033003" cy="9778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073707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 err="1">
                <a:solidFill>
                  <a:schemeClr val="bg1"/>
                </a:solidFill>
              </a:rPr>
              <a:t>Testbatterie</a:t>
            </a:r>
            <a:r>
              <a:rPr lang="en-US" altLang="de-DE" dirty="0">
                <a:solidFill>
                  <a:schemeClr val="bg1"/>
                </a:solidFill>
              </a:rPr>
              <a:t> </a:t>
            </a:r>
            <a:r>
              <a:rPr lang="en-US" altLang="de-DE" dirty="0" err="1">
                <a:solidFill>
                  <a:schemeClr val="bg1"/>
                </a:solidFill>
              </a:rPr>
              <a:t>für</a:t>
            </a:r>
            <a:r>
              <a:rPr lang="en-US" altLang="de-DE" dirty="0">
                <a:solidFill>
                  <a:schemeClr val="bg1"/>
                </a:solidFill>
              </a:rPr>
              <a:t> das 3.-5. </a:t>
            </a:r>
            <a:r>
              <a:rPr lang="en-US" altLang="de-DE" dirty="0" err="1">
                <a:solidFill>
                  <a:schemeClr val="bg1"/>
                </a:solidFill>
              </a:rPr>
              <a:t>Lebensjahr</a:t>
            </a:r>
            <a:endParaRPr lang="en-US" altLang="de-DE" dirty="0">
              <a:solidFill>
                <a:schemeClr val="bg1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9271" y="2089873"/>
            <a:ext cx="8605452" cy="2479675"/>
          </a:xfrm>
        </p:spPr>
        <p:txBody>
          <a:bodyPr>
            <a:normAutofit/>
          </a:bodyPr>
          <a:lstStyle/>
          <a:p>
            <a:r>
              <a:rPr lang="en-US" altLang="de-DE" sz="4000" dirty="0">
                <a:solidFill>
                  <a:schemeClr val="bg1"/>
                </a:solidFill>
              </a:rPr>
              <a:t>SNO,K-ABC,CFT1,WPPSI-V</a:t>
            </a:r>
          </a:p>
          <a:p>
            <a:r>
              <a:rPr lang="en-US" altLang="de-DE" sz="4000" dirty="0">
                <a:solidFill>
                  <a:schemeClr val="bg1"/>
                </a:solidFill>
              </a:rPr>
              <a:t>MZT, </a:t>
            </a:r>
            <a:r>
              <a:rPr lang="en-US" altLang="de-DE" sz="4000" dirty="0" err="1">
                <a:solidFill>
                  <a:schemeClr val="bg1"/>
                </a:solidFill>
              </a:rPr>
              <a:t>Familie</a:t>
            </a:r>
            <a:r>
              <a:rPr lang="en-US" altLang="de-DE" sz="4000" dirty="0">
                <a:solidFill>
                  <a:schemeClr val="bg1"/>
                </a:solidFill>
              </a:rPr>
              <a:t> in </a:t>
            </a:r>
            <a:r>
              <a:rPr lang="en-US" altLang="de-DE" sz="4000" dirty="0" err="1">
                <a:solidFill>
                  <a:schemeClr val="bg1"/>
                </a:solidFill>
              </a:rPr>
              <a:t>Tieren</a:t>
            </a:r>
            <a:r>
              <a:rPr lang="en-US" altLang="de-DE" sz="4000" dirty="0">
                <a:solidFill>
                  <a:schemeClr val="bg1"/>
                </a:solidFill>
              </a:rPr>
              <a:t>, </a:t>
            </a:r>
            <a:r>
              <a:rPr lang="en-US" altLang="de-DE" sz="4000" dirty="0" err="1">
                <a:solidFill>
                  <a:schemeClr val="bg1"/>
                </a:solidFill>
              </a:rPr>
              <a:t>Sceno</a:t>
            </a:r>
            <a:endParaRPr lang="en-US" altLang="de-DE" sz="4000" dirty="0">
              <a:solidFill>
                <a:schemeClr val="bg1"/>
              </a:solidFill>
            </a:endParaRPr>
          </a:p>
          <a:p>
            <a:r>
              <a:rPr lang="en-US" altLang="de-DE" sz="4000" dirty="0">
                <a:solidFill>
                  <a:schemeClr val="bg1"/>
                </a:solidFill>
              </a:rPr>
              <a:t>OPATUS CPTa (3-6 Jahre) </a:t>
            </a:r>
          </a:p>
          <a:p>
            <a:endParaRPr lang="en-US" alt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56" y="5406016"/>
            <a:ext cx="4503565" cy="14519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216682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 err="1">
                <a:solidFill>
                  <a:schemeClr val="bg1"/>
                </a:solidFill>
              </a:rPr>
              <a:t>Testbatterie</a:t>
            </a:r>
            <a:r>
              <a:rPr lang="en-US" altLang="de-DE" dirty="0">
                <a:solidFill>
                  <a:schemeClr val="bg1"/>
                </a:solidFill>
              </a:rPr>
              <a:t> </a:t>
            </a:r>
            <a:r>
              <a:rPr lang="en-US" altLang="de-DE" dirty="0" err="1">
                <a:solidFill>
                  <a:schemeClr val="bg1"/>
                </a:solidFill>
              </a:rPr>
              <a:t>für</a:t>
            </a:r>
            <a:r>
              <a:rPr lang="en-US" altLang="de-DE" dirty="0">
                <a:solidFill>
                  <a:schemeClr val="bg1"/>
                </a:solidFill>
              </a:rPr>
              <a:t> 6.-9. / 9.-12. </a:t>
            </a:r>
            <a:r>
              <a:rPr lang="en-US" altLang="de-DE" dirty="0" err="1">
                <a:solidFill>
                  <a:schemeClr val="bg1"/>
                </a:solidFill>
              </a:rPr>
              <a:t>Lebensjahr</a:t>
            </a:r>
            <a:endParaRPr lang="en-US" altLang="de-DE" dirty="0">
              <a:solidFill>
                <a:schemeClr val="bg1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1450" y="1757508"/>
            <a:ext cx="9958070" cy="3332652"/>
          </a:xfrm>
        </p:spPr>
        <p:txBody>
          <a:bodyPr>
            <a:noAutofit/>
          </a:bodyPr>
          <a:lstStyle/>
          <a:p>
            <a:r>
              <a:rPr lang="en-US" altLang="de-DE" sz="4000" dirty="0">
                <a:solidFill>
                  <a:schemeClr val="bg1"/>
                </a:solidFill>
              </a:rPr>
              <a:t>CFT1 / CFT20</a:t>
            </a:r>
          </a:p>
          <a:p>
            <a:r>
              <a:rPr lang="en-US" altLang="de-DE" sz="4000" dirty="0">
                <a:solidFill>
                  <a:schemeClr val="bg1"/>
                </a:solidFill>
              </a:rPr>
              <a:t>MZT </a:t>
            </a:r>
          </a:p>
          <a:p>
            <a:r>
              <a:rPr lang="en-US" altLang="de-DE" sz="4000" dirty="0" err="1">
                <a:solidFill>
                  <a:schemeClr val="bg1"/>
                </a:solidFill>
              </a:rPr>
              <a:t>Familie</a:t>
            </a:r>
            <a:r>
              <a:rPr lang="en-US" altLang="de-DE" sz="4000" dirty="0">
                <a:solidFill>
                  <a:schemeClr val="bg1"/>
                </a:solidFill>
              </a:rPr>
              <a:t> in </a:t>
            </a:r>
            <a:r>
              <a:rPr lang="en-US" altLang="de-DE" sz="4000" dirty="0" err="1">
                <a:solidFill>
                  <a:schemeClr val="bg1"/>
                </a:solidFill>
              </a:rPr>
              <a:t>Tieren</a:t>
            </a:r>
            <a:r>
              <a:rPr lang="en-US" altLang="de-DE" sz="4000" dirty="0">
                <a:solidFill>
                  <a:schemeClr val="bg1"/>
                </a:solidFill>
              </a:rPr>
              <a:t>, </a:t>
            </a:r>
            <a:r>
              <a:rPr lang="en-US" altLang="de-DE" sz="4000" dirty="0" err="1">
                <a:solidFill>
                  <a:schemeClr val="bg1"/>
                </a:solidFill>
              </a:rPr>
              <a:t>Sceno</a:t>
            </a:r>
            <a:r>
              <a:rPr lang="en-US" altLang="de-DE" sz="4000" dirty="0">
                <a:solidFill>
                  <a:schemeClr val="bg1"/>
                </a:solidFill>
              </a:rPr>
              <a:t>, FBT </a:t>
            </a:r>
            <a:r>
              <a:rPr lang="en-US" altLang="de-DE" sz="4000" dirty="0" err="1">
                <a:solidFill>
                  <a:schemeClr val="bg1"/>
                </a:solidFill>
              </a:rPr>
              <a:t>oder</a:t>
            </a:r>
            <a:r>
              <a:rPr lang="en-US" altLang="de-DE" sz="4000" dirty="0">
                <a:solidFill>
                  <a:schemeClr val="bg1"/>
                </a:solidFill>
              </a:rPr>
              <a:t> SSF</a:t>
            </a:r>
          </a:p>
          <a:p>
            <a:r>
              <a:rPr lang="en-US" altLang="de-DE" sz="4000" dirty="0">
                <a:solidFill>
                  <a:schemeClr val="bg1"/>
                </a:solidFill>
              </a:rPr>
              <a:t>D2 (ab9J), OPATUS CPTa (6-12 Jahre)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56" y="5406016"/>
            <a:ext cx="4503565" cy="14519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52208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 err="1">
                <a:solidFill>
                  <a:schemeClr val="bg1"/>
                </a:solidFill>
              </a:rPr>
              <a:t>Testbatterie</a:t>
            </a:r>
            <a:r>
              <a:rPr lang="en-US" altLang="de-DE" dirty="0">
                <a:solidFill>
                  <a:schemeClr val="bg1"/>
                </a:solidFill>
              </a:rPr>
              <a:t> ab dem 13.Lebensjahr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6778" y="1690688"/>
            <a:ext cx="10176262" cy="3960738"/>
          </a:xfrm>
        </p:spPr>
        <p:txBody>
          <a:bodyPr>
            <a:normAutofit fontScale="92500" lnSpcReduction="10000"/>
          </a:bodyPr>
          <a:lstStyle/>
          <a:p>
            <a:r>
              <a:rPr lang="en-US" altLang="de-DE" sz="4000" dirty="0">
                <a:solidFill>
                  <a:schemeClr val="bg1"/>
                </a:solidFill>
              </a:rPr>
              <a:t>CFT20</a:t>
            </a:r>
          </a:p>
          <a:p>
            <a:r>
              <a:rPr lang="en-US" altLang="de-DE" sz="4000" dirty="0">
                <a:solidFill>
                  <a:schemeClr val="bg1"/>
                </a:solidFill>
              </a:rPr>
              <a:t>FBT</a:t>
            </a:r>
          </a:p>
          <a:p>
            <a:r>
              <a:rPr lang="en-US" altLang="de-DE" sz="4000" dirty="0">
                <a:solidFill>
                  <a:schemeClr val="bg1"/>
                </a:solidFill>
              </a:rPr>
              <a:t>D2, OPATUS CPTa (12-18, 18-55, 55+ Jahre)</a:t>
            </a:r>
          </a:p>
          <a:p>
            <a:r>
              <a:rPr lang="en-US" altLang="de-DE" sz="4000" dirty="0">
                <a:solidFill>
                  <a:schemeClr val="bg1"/>
                </a:solidFill>
              </a:rPr>
              <a:t>FPI-R</a:t>
            </a:r>
          </a:p>
          <a:p>
            <a:r>
              <a:rPr lang="en-US" altLang="de-DE" sz="4000" dirty="0">
                <a:solidFill>
                  <a:schemeClr val="bg1"/>
                </a:solidFill>
              </a:rPr>
              <a:t>SBB (</a:t>
            </a:r>
            <a:r>
              <a:rPr lang="en-US" altLang="de-DE" sz="4000" dirty="0" err="1">
                <a:solidFill>
                  <a:schemeClr val="bg1"/>
                </a:solidFill>
              </a:rPr>
              <a:t>für</a:t>
            </a:r>
            <a:r>
              <a:rPr lang="en-US" altLang="de-DE" sz="4000" dirty="0">
                <a:solidFill>
                  <a:schemeClr val="bg1"/>
                </a:solidFill>
              </a:rPr>
              <a:t> </a:t>
            </a:r>
            <a:r>
              <a:rPr lang="en-US" altLang="de-DE" sz="4000" dirty="0" err="1">
                <a:solidFill>
                  <a:schemeClr val="bg1"/>
                </a:solidFill>
              </a:rPr>
              <a:t>Erwachsene</a:t>
            </a:r>
            <a:r>
              <a:rPr lang="en-US" altLang="de-DE" sz="4000" dirty="0">
                <a:solidFill>
                  <a:schemeClr val="bg1"/>
                </a:solidFill>
              </a:rPr>
              <a:t>)</a:t>
            </a:r>
          </a:p>
          <a:p>
            <a:r>
              <a:rPr lang="en-US" altLang="de-DE" sz="4000" dirty="0">
                <a:solidFill>
                  <a:schemeClr val="bg1"/>
                </a:solidFill>
              </a:rPr>
              <a:t>DCL-HKS (optional)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56" y="5406016"/>
            <a:ext cx="4503565" cy="14519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0685766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1359</Words>
  <Application>Microsoft Office PowerPoint</Application>
  <PresentationFormat>Breitbild</PresentationFormat>
  <Paragraphs>175</Paragraphs>
  <Slides>31</Slides>
  <Notes>8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40" baseType="lpstr">
      <vt:lpstr>Arial</vt:lpstr>
      <vt:lpstr>Arial Black</vt:lpstr>
      <vt:lpstr>Calibri</vt:lpstr>
      <vt:lpstr>Century Gothic</vt:lpstr>
      <vt:lpstr>Times</vt:lpstr>
      <vt:lpstr>Verdana</vt:lpstr>
      <vt:lpstr>Wingdings 3</vt:lpstr>
      <vt:lpstr>Ion</vt:lpstr>
      <vt:lpstr>Acrobat Document</vt:lpstr>
      <vt:lpstr>Der OPATUS CPTa in Diagnostik und Therapie des ADHS</vt:lpstr>
      <vt:lpstr>Interessenkonflikte:</vt:lpstr>
      <vt:lpstr>Zunächst: was ist ADS und wie wird es diagnostiziert?</vt:lpstr>
      <vt:lpstr>PowerPoint-Präsentation</vt:lpstr>
      <vt:lpstr>PowerPoint-Präsentation</vt:lpstr>
      <vt:lpstr>Verzögerte Hirnreifung bei ADHS - Zielparameter: Erreichen der maximalen kortikalen Stärke </vt:lpstr>
      <vt:lpstr>Testbatterie für das 3.-5. Lebensjahr</vt:lpstr>
      <vt:lpstr>Testbatterie für 6.-9. / 9.-12. Lebensjahr</vt:lpstr>
      <vt:lpstr>Testbatterie ab dem 13.Lebensjahr</vt:lpstr>
      <vt:lpstr>Welche Möglichkeiten bietet diese Vorgehensweise?</vt:lpstr>
      <vt:lpstr>Das Ziel ist ein dauerhafter Lerneffekt</vt:lpstr>
      <vt:lpstr>OPATUS Test</vt:lpstr>
      <vt:lpstr>PowerPoint-Präsentation</vt:lpstr>
      <vt:lpstr>PowerPoint-Präsentation</vt:lpstr>
      <vt:lpstr>PowerPoint-Präsentation</vt:lpstr>
      <vt:lpstr>PowerPoint-Präsentation</vt:lpstr>
      <vt:lpstr>Wirkmechanismen im Vergleich</vt:lpstr>
      <vt:lpstr>Wirkmechanismen im Vergleich  3 Botenstoffe:   - Serotonin   - Noradrenalin  - Dopamin</vt:lpstr>
      <vt:lpstr>Amphetaminsulfat Rezeptur 2%ig</vt:lpstr>
      <vt:lpstr>LDX Feineinstellung 1</vt:lpstr>
      <vt:lpstr>LDX Feineinstellung 2</vt:lpstr>
      <vt:lpstr>MPH 1</vt:lpstr>
      <vt:lpstr>MPH 2</vt:lpstr>
      <vt:lpstr>Imi- pramin- hydro- chlorid </vt:lpstr>
      <vt:lpstr>Imi- pramin- hydro- chlorid</vt:lpstr>
      <vt:lpstr>Homöo-pathie</vt:lpstr>
      <vt:lpstr>GXR 1 0-3mg</vt:lpstr>
      <vt:lpstr>GXR 2 0-4mg</vt:lpstr>
      <vt:lpstr>NPE-Behand- lung</vt:lpstr>
      <vt:lpstr>Hypo- thyreose- behand-lung und ADS</vt:lpstr>
      <vt:lpstr>Vielen Dank für Ihre Aufmerksamkeit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Neue Wege in Diagnostik und Therapie des ADHS</dc:title>
  <dc:creator>Dr. Ralph Meyers</dc:creator>
  <cp:lastModifiedBy>Dr. Ralph Meyers</cp:lastModifiedBy>
  <cp:revision>53</cp:revision>
  <dcterms:created xsi:type="dcterms:W3CDTF">2015-09-01T06:17:16Z</dcterms:created>
  <dcterms:modified xsi:type="dcterms:W3CDTF">2020-12-06T18:21:03Z</dcterms:modified>
</cp:coreProperties>
</file>